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6858000" cx="9144000"/>
  <p:notesSz cx="6858000" cy="9144000"/>
  <p:embeddedFontLst>
    <p:embeddedFont>
      <p:font typeface="Tahoma"/>
      <p:regular r:id="rId49"/>
      <p:bold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Tahom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Tahom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/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/>
            </a:lvl2pPr>
            <a:lvl3pPr lvl="2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3pPr>
            <a:lvl4pPr lvl="3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4pPr>
            <a:lvl5pPr lvl="4" algn="ct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2" name="Google Shape;82;p12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 rot="5400000">
            <a:off x="4743450" y="2381250"/>
            <a:ext cx="5486400" cy="19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 rot="5400000">
            <a:off x="781050" y="514350"/>
            <a:ext cx="5486400" cy="56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 rot="5400000">
            <a:off x="2514600" y="152400"/>
            <a:ext cx="4114800" cy="77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8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8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6858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4648200" y="1981200"/>
            <a:ext cx="38100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70" name="Google Shape;70;p10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Char char="•"/>
              <a:defRPr b="0" i="0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–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–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»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-1587" y="6424612"/>
            <a:ext cx="69850" cy="21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Relationship Id="rId6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Relationship Id="rId4" Type="http://schemas.openxmlformats.org/officeDocument/2006/relationships/image" Target="../media/image24.png"/><Relationship Id="rId5" Type="http://schemas.openxmlformats.org/officeDocument/2006/relationships/image" Target="../media/image2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jpg"/><Relationship Id="rId4" Type="http://schemas.openxmlformats.org/officeDocument/2006/relationships/image" Target="../media/image20.jpg"/><Relationship Id="rId5" Type="http://schemas.openxmlformats.org/officeDocument/2006/relationships/image" Target="../media/image16.jpg"/><Relationship Id="rId6" Type="http://schemas.openxmlformats.org/officeDocument/2006/relationships/image" Target="../media/image3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9" Type="http://schemas.openxmlformats.org/officeDocument/2006/relationships/image" Target="../media/image41.png"/><Relationship Id="rId5" Type="http://schemas.openxmlformats.org/officeDocument/2006/relationships/image" Target="../media/image30.jpg"/><Relationship Id="rId6" Type="http://schemas.openxmlformats.org/officeDocument/2006/relationships/image" Target="../media/image25.png"/><Relationship Id="rId7" Type="http://schemas.openxmlformats.org/officeDocument/2006/relationships/image" Target="../media/image44.png"/><Relationship Id="rId8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jpg"/><Relationship Id="rId4" Type="http://schemas.openxmlformats.org/officeDocument/2006/relationships/image" Target="../media/image53.jpg"/><Relationship Id="rId5" Type="http://schemas.openxmlformats.org/officeDocument/2006/relationships/image" Target="../media/image61.jpg"/><Relationship Id="rId6" Type="http://schemas.openxmlformats.org/officeDocument/2006/relationships/image" Target="../media/image54.jpg"/><Relationship Id="rId7" Type="http://schemas.openxmlformats.org/officeDocument/2006/relationships/image" Target="../media/image6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0.jpg"/><Relationship Id="rId4" Type="http://schemas.openxmlformats.org/officeDocument/2006/relationships/image" Target="../media/image63.png"/><Relationship Id="rId5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Relationship Id="rId4" Type="http://schemas.openxmlformats.org/officeDocument/2006/relationships/image" Target="../media/image55.png"/><Relationship Id="rId5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Relationship Id="rId4" Type="http://schemas.openxmlformats.org/officeDocument/2006/relationships/image" Target="../media/image59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11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/>
        </p:nvSpPr>
        <p:spPr>
          <a:xfrm>
            <a:off x="1979612" y="3933825"/>
            <a:ext cx="5045075" cy="1871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2881312" y="2781300"/>
            <a:ext cx="6075362" cy="20621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b="1" i="1" lang="en-US" sz="4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Lean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t/>
            </a:r>
            <a:endParaRPr b="1" i="1" sz="48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0" i="0" lang="en-US" sz="32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Introdução à gestão ágil de projetos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sta_lixo" id="194" name="Google Shape;19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0787" y="2938462"/>
            <a:ext cx="1427162" cy="1758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22"/>
          <p:cNvGrpSpPr/>
          <p:nvPr/>
        </p:nvGrpSpPr>
        <p:grpSpPr>
          <a:xfrm>
            <a:off x="495300" y="1484312"/>
            <a:ext cx="8382000" cy="4438650"/>
            <a:chOff x="96" y="912"/>
            <a:chExt cx="5544" cy="2920"/>
          </a:xfrm>
        </p:grpSpPr>
        <p:pic>
          <p:nvPicPr>
            <p:cNvPr descr="lixo" id="196" name="Google Shape;196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31" y="1783"/>
              <a:ext cx="309" cy="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22"/>
            <p:cNvSpPr txBox="1"/>
            <p:nvPr/>
          </p:nvSpPr>
          <p:spPr>
            <a:xfrm>
              <a:off x="96" y="1439"/>
              <a:ext cx="1554" cy="7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600"/>
                </a:buClr>
                <a:buSzPts val="1400"/>
                <a:buFont typeface="Tahoma"/>
                <a:buNone/>
              </a:pPr>
              <a:r>
                <a:rPr b="1" i="0" lang="en-US" sz="1400" u="none">
                  <a:solidFill>
                    <a:srgbClr val="FF6600"/>
                  </a:solidFill>
                  <a:latin typeface="Tahoma"/>
                  <a:ea typeface="Tahoma"/>
                  <a:cs typeface="Tahoma"/>
                  <a:sym typeface="Tahoma"/>
                </a:rPr>
                <a:t>Intelectual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280"/>
                </a:spcBef>
                <a:spcAft>
                  <a:spcPts val="0"/>
                </a:spcAft>
                <a:buClr>
                  <a:srgbClr val="13367A"/>
                </a:buClr>
                <a:buSzPts val="1400"/>
                <a:buFont typeface="Tahoma"/>
                <a:buNone/>
              </a:pPr>
              <a:r>
                <a:rPr b="0" i="0" lang="en-US" sz="1400" u="none">
                  <a:solidFill>
                    <a:srgbClr val="13367A"/>
                  </a:solidFill>
                  <a:latin typeface="Tahoma"/>
                  <a:ea typeface="Tahoma"/>
                  <a:cs typeface="Tahoma"/>
                  <a:sym typeface="Tahoma"/>
                </a:rPr>
                <a:t>Qualquer atividade ou falha que consuma o tempo ou o talento de uma pessoa, sem agregar valor</a:t>
              </a:r>
              <a:endParaRPr/>
            </a:p>
          </p:txBody>
        </p:sp>
        <p:sp>
          <p:nvSpPr>
            <p:cNvPr id="198" name="Google Shape;198;p22"/>
            <p:cNvSpPr txBox="1"/>
            <p:nvPr/>
          </p:nvSpPr>
          <p:spPr>
            <a:xfrm>
              <a:off x="384" y="2400"/>
              <a:ext cx="1312" cy="5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600"/>
                </a:buClr>
                <a:buSzPts val="1400"/>
                <a:buFont typeface="Tahoma"/>
                <a:buNone/>
              </a:pPr>
              <a:r>
                <a:rPr b="1" i="0" lang="en-US" sz="1400" u="none">
                  <a:solidFill>
                    <a:srgbClr val="FF6600"/>
                  </a:solidFill>
                  <a:latin typeface="Tahoma"/>
                  <a:ea typeface="Tahoma"/>
                  <a:cs typeface="Tahoma"/>
                  <a:sym typeface="Tahoma"/>
                </a:rPr>
                <a:t>Movimentação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280"/>
                </a:spcBef>
                <a:spcAft>
                  <a:spcPts val="0"/>
                </a:spcAft>
                <a:buClr>
                  <a:srgbClr val="13367A"/>
                </a:buClr>
                <a:buSzPts val="1400"/>
                <a:buFont typeface="Tahoma"/>
                <a:buNone/>
              </a:pPr>
              <a:r>
                <a:rPr b="0" i="0" lang="en-US" sz="1400" u="none">
                  <a:solidFill>
                    <a:srgbClr val="13367A"/>
                  </a:solidFill>
                  <a:latin typeface="Tahoma"/>
                  <a:ea typeface="Tahoma"/>
                  <a:cs typeface="Tahoma"/>
                  <a:sym typeface="Tahoma"/>
                </a:rPr>
                <a:t>Qualquer movimento que não agregue valor</a:t>
              </a:r>
              <a:endParaRPr/>
            </a:p>
          </p:txBody>
        </p:sp>
        <p:pic>
          <p:nvPicPr>
            <p:cNvPr descr="lixo" id="199" name="Google Shape;199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31" y="2454"/>
              <a:ext cx="309" cy="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2"/>
            <p:cNvSpPr txBox="1"/>
            <p:nvPr/>
          </p:nvSpPr>
          <p:spPr>
            <a:xfrm>
              <a:off x="576" y="3113"/>
              <a:ext cx="1139" cy="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600"/>
                </a:buClr>
                <a:buSzPts val="1400"/>
                <a:buFont typeface="Tahoma"/>
                <a:buNone/>
              </a:pPr>
              <a:r>
                <a:rPr b="1" i="0" lang="en-US" sz="1400" u="none">
                  <a:solidFill>
                    <a:srgbClr val="FF6600"/>
                  </a:solidFill>
                  <a:latin typeface="Tahoma"/>
                  <a:ea typeface="Tahoma"/>
                  <a:cs typeface="Tahoma"/>
                  <a:sym typeface="Tahoma"/>
                </a:rPr>
                <a:t>Reparos</a:t>
              </a:r>
              <a:endParaRPr/>
            </a:p>
            <a:p>
              <a:pPr indent="0" lvl="0" marL="0" marR="0" rtl="0" algn="r">
                <a:lnSpc>
                  <a:spcPct val="100000"/>
                </a:lnSpc>
                <a:spcBef>
                  <a:spcPts val="280"/>
                </a:spcBef>
                <a:spcAft>
                  <a:spcPts val="0"/>
                </a:spcAft>
                <a:buClr>
                  <a:srgbClr val="13367A"/>
                </a:buClr>
                <a:buSzPts val="1400"/>
                <a:buFont typeface="Tahoma"/>
                <a:buNone/>
              </a:pPr>
              <a:r>
                <a:rPr b="0" i="0" lang="en-US" sz="1400" u="none">
                  <a:solidFill>
                    <a:srgbClr val="13367A"/>
                  </a:solidFill>
                  <a:latin typeface="Tahoma"/>
                  <a:ea typeface="Tahoma"/>
                  <a:cs typeface="Tahoma"/>
                  <a:sym typeface="Tahoma"/>
                </a:rPr>
                <a:t>Qualquer conserto</a:t>
              </a:r>
              <a:endParaRPr/>
            </a:p>
          </p:txBody>
        </p:sp>
        <p:pic>
          <p:nvPicPr>
            <p:cNvPr descr="lixo" id="201" name="Google Shape;201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31" y="3168"/>
              <a:ext cx="309" cy="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" name="Google Shape;202;p22"/>
            <p:cNvSpPr txBox="1"/>
            <p:nvPr/>
          </p:nvSpPr>
          <p:spPr>
            <a:xfrm>
              <a:off x="3720" y="1731"/>
              <a:ext cx="1604" cy="5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600"/>
                </a:buClr>
                <a:buSzPts val="1400"/>
                <a:buFont typeface="Tahoma"/>
                <a:buNone/>
              </a:pPr>
              <a:r>
                <a:rPr b="1" i="0" lang="en-US" sz="1400" u="none">
                  <a:solidFill>
                    <a:srgbClr val="FF6600"/>
                  </a:solidFill>
                  <a:latin typeface="Tahoma"/>
                  <a:ea typeface="Tahoma"/>
                  <a:cs typeface="Tahoma"/>
                  <a:sym typeface="Tahoma"/>
                </a:rPr>
                <a:t>Transporte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280"/>
                </a:spcBef>
                <a:spcAft>
                  <a:spcPts val="0"/>
                </a:spcAft>
                <a:buClr>
                  <a:srgbClr val="13367A"/>
                </a:buClr>
                <a:buSzPts val="1400"/>
                <a:buFont typeface="Tahoma"/>
                <a:buNone/>
              </a:pPr>
              <a:r>
                <a:rPr b="0" i="0" lang="en-US" sz="1400" u="none">
                  <a:solidFill>
                    <a:srgbClr val="13367A"/>
                  </a:solidFill>
                  <a:latin typeface="Tahoma"/>
                  <a:ea typeface="Tahoma"/>
                  <a:cs typeface="Tahoma"/>
                  <a:sym typeface="Tahoma"/>
                </a:rPr>
                <a:t>Todo o transporte acima do necessário é desperdício</a:t>
              </a:r>
              <a:endParaRPr/>
            </a:p>
          </p:txBody>
        </p:sp>
        <p:pic>
          <p:nvPicPr>
            <p:cNvPr descr="lixo" id="203" name="Google Shape;203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84" y="1783"/>
              <a:ext cx="309" cy="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22"/>
            <p:cNvSpPr txBox="1"/>
            <p:nvPr/>
          </p:nvSpPr>
          <p:spPr>
            <a:xfrm>
              <a:off x="3720" y="2400"/>
              <a:ext cx="1920" cy="6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600"/>
                </a:buClr>
                <a:buSzPts val="1400"/>
                <a:buFont typeface="Tahoma"/>
                <a:buNone/>
              </a:pPr>
              <a:r>
                <a:rPr b="1" i="0" lang="en-US" sz="1400" u="none">
                  <a:solidFill>
                    <a:srgbClr val="FF6600"/>
                  </a:solidFill>
                  <a:latin typeface="Tahoma"/>
                  <a:ea typeface="Tahoma"/>
                  <a:cs typeface="Tahoma"/>
                  <a:sym typeface="Tahoma"/>
                </a:rPr>
                <a:t>Estoques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280"/>
                </a:spcBef>
                <a:spcAft>
                  <a:spcPts val="0"/>
                </a:spcAft>
                <a:buClr>
                  <a:srgbClr val="13367A"/>
                </a:buClr>
                <a:buSzPts val="1400"/>
                <a:buFont typeface="Tahoma"/>
                <a:buNone/>
              </a:pPr>
              <a:r>
                <a:rPr b="0" i="0" lang="en-US" sz="1400" u="none">
                  <a:solidFill>
                    <a:srgbClr val="13367A"/>
                  </a:solidFill>
                  <a:latin typeface="Tahoma"/>
                  <a:ea typeface="Tahoma"/>
                  <a:cs typeface="Tahoma"/>
                  <a:sym typeface="Tahoma"/>
                </a:rPr>
                <a:t>Qualquer estoque acima do mínimo para se executar o trabalho</a:t>
              </a:r>
              <a:endParaRPr/>
            </a:p>
          </p:txBody>
        </p:sp>
        <p:pic>
          <p:nvPicPr>
            <p:cNvPr descr="lixo" id="205" name="Google Shape;205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84" y="2443"/>
              <a:ext cx="309" cy="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22"/>
            <p:cNvSpPr txBox="1"/>
            <p:nvPr/>
          </p:nvSpPr>
          <p:spPr>
            <a:xfrm>
              <a:off x="3720" y="3113"/>
              <a:ext cx="1824" cy="6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600"/>
                </a:buClr>
                <a:buSzPts val="1400"/>
                <a:buFont typeface="Tahoma"/>
                <a:buNone/>
              </a:pPr>
              <a:r>
                <a:rPr b="1" i="0" lang="en-US" sz="1400" u="none">
                  <a:solidFill>
                    <a:srgbClr val="FF6600"/>
                  </a:solidFill>
                  <a:latin typeface="Tahoma"/>
                  <a:ea typeface="Tahoma"/>
                  <a:cs typeface="Tahoma"/>
                  <a:sym typeface="Tahoma"/>
                </a:rPr>
                <a:t>Esperas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280"/>
                </a:spcBef>
                <a:spcAft>
                  <a:spcPts val="0"/>
                </a:spcAft>
                <a:buClr>
                  <a:srgbClr val="13367A"/>
                </a:buClr>
                <a:buSzPts val="1400"/>
                <a:buFont typeface="Tahoma"/>
                <a:buNone/>
              </a:pPr>
              <a:r>
                <a:rPr b="0" i="0" lang="en-US" sz="1400" u="none">
                  <a:solidFill>
                    <a:srgbClr val="13367A"/>
                  </a:solidFill>
                  <a:latin typeface="Tahoma"/>
                  <a:ea typeface="Tahoma"/>
                  <a:cs typeface="Tahoma"/>
                  <a:sym typeface="Tahoma"/>
                </a:rPr>
                <a:t>Espera por peças, espera pelo fim do ciclo de uma máquina, etc.</a:t>
              </a:r>
              <a:endParaRPr/>
            </a:p>
          </p:txBody>
        </p:sp>
        <p:pic>
          <p:nvPicPr>
            <p:cNvPr descr="lixo" id="207" name="Google Shape;207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84" y="3168"/>
              <a:ext cx="309" cy="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22"/>
            <p:cNvSpPr txBox="1"/>
            <p:nvPr/>
          </p:nvSpPr>
          <p:spPr>
            <a:xfrm>
              <a:off x="2064" y="912"/>
              <a:ext cx="1488" cy="5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600"/>
                </a:buClr>
                <a:buSzPts val="1400"/>
                <a:buFont typeface="Tahoma"/>
                <a:buNone/>
              </a:pPr>
              <a:r>
                <a:rPr b="1" i="0" lang="en-US" sz="1400" u="none">
                  <a:solidFill>
                    <a:srgbClr val="FF6600"/>
                  </a:solidFill>
                  <a:latin typeface="Tahoma"/>
                  <a:ea typeface="Tahoma"/>
                  <a:cs typeface="Tahoma"/>
                  <a:sym typeface="Tahoma"/>
                </a:rPr>
                <a:t>Superprodução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280"/>
                </a:spcBef>
                <a:spcAft>
                  <a:spcPts val="0"/>
                </a:spcAft>
                <a:buClr>
                  <a:srgbClr val="13367A"/>
                </a:buClr>
                <a:buSzPts val="1400"/>
                <a:buFont typeface="Tahoma"/>
                <a:buNone/>
              </a:pPr>
              <a:r>
                <a:rPr b="0" i="0" lang="en-US" sz="1400" u="none">
                  <a:solidFill>
                    <a:srgbClr val="13367A"/>
                  </a:solidFill>
                  <a:latin typeface="Tahoma"/>
                  <a:ea typeface="Tahoma"/>
                  <a:cs typeface="Tahoma"/>
                  <a:sym typeface="Tahoma"/>
                </a:rPr>
                <a:t>Produzir muito ou produzir antecipadamente</a:t>
              </a:r>
              <a:endParaRPr/>
            </a:p>
          </p:txBody>
        </p:sp>
        <p:pic>
          <p:nvPicPr>
            <p:cNvPr descr="lixo" id="209" name="Google Shape;209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4" y="1440"/>
              <a:ext cx="309" cy="2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22"/>
            <p:cNvSpPr txBox="1"/>
            <p:nvPr/>
          </p:nvSpPr>
          <p:spPr>
            <a:xfrm>
              <a:off x="2040" y="3463"/>
              <a:ext cx="1517" cy="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6600"/>
                </a:buClr>
                <a:buSzPts val="1400"/>
                <a:buFont typeface="Tahoma"/>
                <a:buNone/>
              </a:pPr>
              <a:r>
                <a:rPr b="1" i="0" lang="en-US" sz="1400" u="none">
                  <a:solidFill>
                    <a:srgbClr val="FF6600"/>
                  </a:solidFill>
                  <a:latin typeface="Tahoma"/>
                  <a:ea typeface="Tahoma"/>
                  <a:cs typeface="Tahoma"/>
                  <a:sym typeface="Tahoma"/>
                </a:rPr>
                <a:t>Processamento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280"/>
                </a:spcBef>
                <a:spcAft>
                  <a:spcPts val="0"/>
                </a:spcAft>
                <a:buClr>
                  <a:srgbClr val="13367A"/>
                </a:buClr>
                <a:buSzPts val="1400"/>
                <a:buFont typeface="Tahoma"/>
                <a:buNone/>
              </a:pPr>
              <a:r>
                <a:rPr b="0" i="0" lang="en-US" sz="1400" u="none">
                  <a:solidFill>
                    <a:srgbClr val="13367A"/>
                  </a:solidFill>
                  <a:latin typeface="Tahoma"/>
                  <a:ea typeface="Tahoma"/>
                  <a:cs typeface="Tahoma"/>
                  <a:sym typeface="Tahoma"/>
                </a:rPr>
                <a:t>Qualquer processo extra</a:t>
              </a:r>
              <a:endParaRPr/>
            </a:p>
          </p:txBody>
        </p:sp>
        <p:pic>
          <p:nvPicPr>
            <p:cNvPr descr="lixo" id="211" name="Google Shape;211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44" y="3168"/>
              <a:ext cx="309" cy="2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22"/>
          <p:cNvSpPr/>
          <p:nvPr/>
        </p:nvSpPr>
        <p:spPr>
          <a:xfrm>
            <a:off x="5430837" y="1558925"/>
            <a:ext cx="217487" cy="14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90219" y="60000"/>
                </a:moveTo>
                <a:lnTo>
                  <a:pt x="29781" y="15000"/>
                </a:lnTo>
                <a:lnTo>
                  <a:pt x="29781" y="105000"/>
                </a:lnTo>
                <a:close/>
              </a:path>
              <a:path extrusionOk="0" fill="darken" h="120000" w="120000">
                <a:moveTo>
                  <a:pt x="90219" y="60000"/>
                </a:moveTo>
                <a:lnTo>
                  <a:pt x="29781" y="15000"/>
                </a:lnTo>
                <a:lnTo>
                  <a:pt x="29781" y="105000"/>
                </a:lnTo>
                <a:close/>
              </a:path>
              <a:path extrusionOk="0" fill="none" h="120000" w="120000">
                <a:moveTo>
                  <a:pt x="90219" y="60000"/>
                </a:moveTo>
                <a:lnTo>
                  <a:pt x="29781" y="105000"/>
                </a:lnTo>
                <a:lnTo>
                  <a:pt x="29781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3" name="Google Shape;213;p22"/>
          <p:cNvSpPr/>
          <p:nvPr/>
        </p:nvSpPr>
        <p:spPr>
          <a:xfrm>
            <a:off x="7172325" y="2798762"/>
            <a:ext cx="217487" cy="14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90219" y="60000"/>
                </a:moveTo>
                <a:lnTo>
                  <a:pt x="29781" y="15000"/>
                </a:lnTo>
                <a:lnTo>
                  <a:pt x="29781" y="105000"/>
                </a:lnTo>
                <a:close/>
              </a:path>
              <a:path extrusionOk="0" fill="darken" h="120000" w="120000">
                <a:moveTo>
                  <a:pt x="90219" y="60000"/>
                </a:moveTo>
                <a:lnTo>
                  <a:pt x="29781" y="15000"/>
                </a:lnTo>
                <a:lnTo>
                  <a:pt x="29781" y="105000"/>
                </a:lnTo>
                <a:close/>
              </a:path>
              <a:path extrusionOk="0" fill="none" h="120000" w="120000">
                <a:moveTo>
                  <a:pt x="90219" y="60000"/>
                </a:moveTo>
                <a:lnTo>
                  <a:pt x="29781" y="105000"/>
                </a:lnTo>
                <a:lnTo>
                  <a:pt x="29781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22"/>
          <p:cNvSpPr/>
          <p:nvPr/>
        </p:nvSpPr>
        <p:spPr>
          <a:xfrm>
            <a:off x="7026275" y="3821112"/>
            <a:ext cx="217487" cy="14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90219" y="60000"/>
                </a:moveTo>
                <a:lnTo>
                  <a:pt x="29781" y="15000"/>
                </a:lnTo>
                <a:lnTo>
                  <a:pt x="29781" y="105000"/>
                </a:lnTo>
                <a:close/>
              </a:path>
              <a:path extrusionOk="0" fill="darken" h="120000" w="120000">
                <a:moveTo>
                  <a:pt x="90219" y="60000"/>
                </a:moveTo>
                <a:lnTo>
                  <a:pt x="29781" y="15000"/>
                </a:lnTo>
                <a:lnTo>
                  <a:pt x="29781" y="105000"/>
                </a:lnTo>
                <a:close/>
              </a:path>
              <a:path extrusionOk="0" fill="none" h="120000" w="120000">
                <a:moveTo>
                  <a:pt x="90219" y="60000"/>
                </a:moveTo>
                <a:lnTo>
                  <a:pt x="29781" y="105000"/>
                </a:lnTo>
                <a:lnTo>
                  <a:pt x="29781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2"/>
          <p:cNvSpPr/>
          <p:nvPr/>
        </p:nvSpPr>
        <p:spPr>
          <a:xfrm>
            <a:off x="6881812" y="4914900"/>
            <a:ext cx="217487" cy="14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90219" y="60000"/>
                </a:moveTo>
                <a:lnTo>
                  <a:pt x="29781" y="15000"/>
                </a:lnTo>
                <a:lnTo>
                  <a:pt x="29781" y="105000"/>
                </a:lnTo>
                <a:close/>
              </a:path>
              <a:path extrusionOk="0" fill="darken" h="120000" w="120000">
                <a:moveTo>
                  <a:pt x="90219" y="60000"/>
                </a:moveTo>
                <a:lnTo>
                  <a:pt x="29781" y="15000"/>
                </a:lnTo>
                <a:lnTo>
                  <a:pt x="29781" y="105000"/>
                </a:lnTo>
                <a:close/>
              </a:path>
              <a:path extrusionOk="0" fill="none" h="120000" w="120000">
                <a:moveTo>
                  <a:pt x="90219" y="60000"/>
                </a:moveTo>
                <a:lnTo>
                  <a:pt x="29781" y="105000"/>
                </a:lnTo>
                <a:lnTo>
                  <a:pt x="29781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6" name="Google Shape;216;p22"/>
          <p:cNvSpPr/>
          <p:nvPr/>
        </p:nvSpPr>
        <p:spPr>
          <a:xfrm>
            <a:off x="4486275" y="5937250"/>
            <a:ext cx="217487" cy="14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90219" y="60000"/>
                </a:moveTo>
                <a:lnTo>
                  <a:pt x="29781" y="15000"/>
                </a:lnTo>
                <a:lnTo>
                  <a:pt x="29781" y="105000"/>
                </a:lnTo>
                <a:close/>
              </a:path>
              <a:path extrusionOk="0" fill="darken" h="120000" w="120000">
                <a:moveTo>
                  <a:pt x="90219" y="60000"/>
                </a:moveTo>
                <a:lnTo>
                  <a:pt x="29781" y="15000"/>
                </a:lnTo>
                <a:lnTo>
                  <a:pt x="29781" y="105000"/>
                </a:lnTo>
                <a:close/>
              </a:path>
              <a:path extrusionOk="0" fill="none" h="120000" w="120000">
                <a:moveTo>
                  <a:pt x="90219" y="60000"/>
                </a:moveTo>
                <a:lnTo>
                  <a:pt x="29781" y="105000"/>
                </a:lnTo>
                <a:lnTo>
                  <a:pt x="29781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22"/>
          <p:cNvSpPr/>
          <p:nvPr/>
        </p:nvSpPr>
        <p:spPr>
          <a:xfrm>
            <a:off x="1728787" y="4914900"/>
            <a:ext cx="217487" cy="14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90219" y="60000"/>
                </a:moveTo>
                <a:lnTo>
                  <a:pt x="29781" y="15000"/>
                </a:lnTo>
                <a:lnTo>
                  <a:pt x="29781" y="105000"/>
                </a:lnTo>
                <a:close/>
              </a:path>
              <a:path extrusionOk="0" fill="darken" h="120000" w="120000">
                <a:moveTo>
                  <a:pt x="90219" y="60000"/>
                </a:moveTo>
                <a:lnTo>
                  <a:pt x="29781" y="15000"/>
                </a:lnTo>
                <a:lnTo>
                  <a:pt x="29781" y="105000"/>
                </a:lnTo>
                <a:close/>
              </a:path>
              <a:path extrusionOk="0" fill="none" h="120000" w="120000">
                <a:moveTo>
                  <a:pt x="90219" y="60000"/>
                </a:moveTo>
                <a:lnTo>
                  <a:pt x="29781" y="105000"/>
                </a:lnTo>
                <a:lnTo>
                  <a:pt x="29781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22"/>
          <p:cNvSpPr/>
          <p:nvPr/>
        </p:nvSpPr>
        <p:spPr>
          <a:xfrm>
            <a:off x="1147762" y="3821112"/>
            <a:ext cx="219075" cy="14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90000" y="60000"/>
                </a:moveTo>
                <a:lnTo>
                  <a:pt x="30000" y="15000"/>
                </a:lnTo>
                <a:lnTo>
                  <a:pt x="30000" y="105000"/>
                </a:lnTo>
                <a:close/>
              </a:path>
              <a:path extrusionOk="0" fill="darken" h="120000" w="120000">
                <a:moveTo>
                  <a:pt x="90000" y="60000"/>
                </a:moveTo>
                <a:lnTo>
                  <a:pt x="30000" y="15000"/>
                </a:lnTo>
                <a:lnTo>
                  <a:pt x="30000" y="105000"/>
                </a:lnTo>
                <a:close/>
              </a:path>
              <a:path extrusionOk="0" fill="none" h="120000" w="120000">
                <a:moveTo>
                  <a:pt x="90000" y="60000"/>
                </a:moveTo>
                <a:lnTo>
                  <a:pt x="30000" y="105000"/>
                </a:lnTo>
                <a:lnTo>
                  <a:pt x="30000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22"/>
          <p:cNvSpPr/>
          <p:nvPr/>
        </p:nvSpPr>
        <p:spPr>
          <a:xfrm>
            <a:off x="1366837" y="2362200"/>
            <a:ext cx="217487" cy="146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90219" y="60000"/>
                </a:moveTo>
                <a:lnTo>
                  <a:pt x="29781" y="15000"/>
                </a:lnTo>
                <a:lnTo>
                  <a:pt x="29781" y="105000"/>
                </a:lnTo>
                <a:close/>
              </a:path>
              <a:path extrusionOk="0" fill="darken" h="120000" w="120000">
                <a:moveTo>
                  <a:pt x="90219" y="60000"/>
                </a:moveTo>
                <a:lnTo>
                  <a:pt x="29781" y="15000"/>
                </a:lnTo>
                <a:lnTo>
                  <a:pt x="29781" y="105000"/>
                </a:lnTo>
                <a:close/>
              </a:path>
              <a:path extrusionOk="0" fill="none" h="120000" w="120000">
                <a:moveTo>
                  <a:pt x="90219" y="60000"/>
                </a:moveTo>
                <a:lnTo>
                  <a:pt x="29781" y="105000"/>
                </a:lnTo>
                <a:lnTo>
                  <a:pt x="29781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2771775" y="909637"/>
            <a:ext cx="4248150" cy="1871662"/>
          </a:xfrm>
          <a:prstGeom prst="irregularSeal2">
            <a:avLst/>
          </a:prstGeom>
          <a:noFill/>
          <a:ln cap="flat" cmpd="sng" w="57150">
            <a:solidFill>
              <a:srgbClr val="FF66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22"/>
          <p:cNvSpPr txBox="1"/>
          <p:nvPr/>
        </p:nvSpPr>
        <p:spPr>
          <a:xfrm>
            <a:off x="762000" y="2603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Os Tipos de Desperdícios</a:t>
            </a:r>
            <a:endParaRPr/>
          </a:p>
        </p:txBody>
      </p:sp>
      <p:sp>
        <p:nvSpPr>
          <p:cNvPr id="222" name="Google Shape;222;p22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3"/>
          <p:cNvSpPr txBox="1"/>
          <p:nvPr/>
        </p:nvSpPr>
        <p:spPr>
          <a:xfrm>
            <a:off x="381000" y="1412875"/>
            <a:ext cx="83820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Superprodução</a:t>
            </a: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(Produzir antecipadamente, mais do que a demanda do cliente)</a:t>
            </a:r>
            <a:endParaRPr/>
          </a:p>
        </p:txBody>
      </p:sp>
      <p:sp>
        <p:nvSpPr>
          <p:cNvPr id="228" name="Google Shape;228;p23"/>
          <p:cNvSpPr txBox="1"/>
          <p:nvPr/>
        </p:nvSpPr>
        <p:spPr>
          <a:xfrm>
            <a:off x="762000" y="2603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600"/>
              <a:buFont typeface="Tahoma"/>
              <a:buNone/>
            </a:pPr>
            <a:r>
              <a:rPr b="1" i="0" lang="en-US" sz="3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Desperdícios</a:t>
            </a:r>
            <a:endParaRPr/>
          </a:p>
        </p:txBody>
      </p:sp>
      <p:pic>
        <p:nvPicPr>
          <p:cNvPr id="229" name="Google Shape;2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350" y="2595562"/>
            <a:ext cx="6048375" cy="27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/>
          <p:nvPr/>
        </p:nvSpPr>
        <p:spPr>
          <a:xfrm>
            <a:off x="381000" y="1219200"/>
            <a:ext cx="8382000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Transportes</a:t>
            </a:r>
            <a:r>
              <a:rPr b="0" i="0" lang="en-US" sz="2000" u="none">
                <a:solidFill>
                  <a:srgbClr val="0033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(Transporte ou movimentação desnecessária): Movimento de estoque em processo por longas distâncias, criação de transporte ineficiente ou movimentação de materiais, peças ou produtos acabados para dentro ou fora do estoque ou entre processos</a:t>
            </a:r>
            <a:endParaRPr/>
          </a:p>
        </p:txBody>
      </p:sp>
      <p:sp>
        <p:nvSpPr>
          <p:cNvPr id="236" name="Google Shape;236;p24"/>
          <p:cNvSpPr txBox="1"/>
          <p:nvPr/>
        </p:nvSpPr>
        <p:spPr>
          <a:xfrm>
            <a:off x="762000" y="2603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600"/>
              <a:buFont typeface="Tahoma"/>
              <a:buNone/>
            </a:pPr>
            <a:r>
              <a:rPr b="1" i="0" lang="en-US" sz="3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Desperdícios</a:t>
            </a:r>
            <a:endParaRPr/>
          </a:p>
        </p:txBody>
      </p:sp>
      <p:pic>
        <p:nvPicPr>
          <p:cNvPr id="237" name="Google Shape;23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350" y="2940050"/>
            <a:ext cx="5905500" cy="33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/>
        </p:nvSpPr>
        <p:spPr>
          <a:xfrm>
            <a:off x="381000" y="1341437"/>
            <a:ext cx="8382000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Estoques</a:t>
            </a: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(Excesso de estoque) Excesso de matéria-prima, de estoque em processo ou de produtos acabados, causando lead times mais longos, obsolescência, produtos danificados, custos de transportes e de armazenagem e atrasos. </a:t>
            </a:r>
            <a:endParaRPr/>
          </a:p>
        </p:txBody>
      </p:sp>
      <p:sp>
        <p:nvSpPr>
          <p:cNvPr id="244" name="Google Shape;244;p25"/>
          <p:cNvSpPr txBox="1"/>
          <p:nvPr/>
        </p:nvSpPr>
        <p:spPr>
          <a:xfrm>
            <a:off x="762000" y="2603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600"/>
              <a:buFont typeface="Tahoma"/>
              <a:buNone/>
            </a:pPr>
            <a:r>
              <a:rPr b="1" i="0" lang="en-US" sz="3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Desperdícios</a:t>
            </a:r>
            <a:endParaRPr/>
          </a:p>
        </p:txBody>
      </p:sp>
      <p:pic>
        <p:nvPicPr>
          <p:cNvPr id="245" name="Google Shape;24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1412" y="2816225"/>
            <a:ext cx="4321175" cy="38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/>
          <p:nvPr/>
        </p:nvSpPr>
        <p:spPr>
          <a:xfrm>
            <a:off x="762000" y="2603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600"/>
              <a:buFont typeface="Tahoma"/>
              <a:buNone/>
            </a:pPr>
            <a:r>
              <a:rPr b="1" i="0" lang="en-US" sz="3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Desperdícios</a:t>
            </a:r>
            <a:endParaRPr/>
          </a:p>
        </p:txBody>
      </p:sp>
      <p:pic>
        <p:nvPicPr>
          <p:cNvPr id="252" name="Google Shape;25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5512" y="2508250"/>
            <a:ext cx="4392612" cy="381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/>
          <p:nvPr/>
        </p:nvSpPr>
        <p:spPr>
          <a:xfrm>
            <a:off x="381000" y="1287462"/>
            <a:ext cx="8382000" cy="100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Esperas</a:t>
            </a: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(tempo sem trabalho): Funcionários que servem apenas para vigiar uma máquina automática ou que ficam esperando pelo próximo passo no processamento, ferramenta, suprimento, peça, etc..., </a:t>
            </a:r>
            <a:endParaRPr/>
          </a:p>
        </p:txBody>
      </p:sp>
      <p:sp>
        <p:nvSpPr>
          <p:cNvPr id="254" name="Google Shape;254;p26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7"/>
          <p:cNvSpPr txBox="1"/>
          <p:nvPr/>
        </p:nvSpPr>
        <p:spPr>
          <a:xfrm>
            <a:off x="381000" y="1341437"/>
            <a:ext cx="87630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Processamento Extra</a:t>
            </a: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(Super processamento ou processamento incorreto): Passos desnecessária para processar as peças. </a:t>
            </a:r>
            <a:endParaRPr/>
          </a:p>
        </p:txBody>
      </p:sp>
      <p:sp>
        <p:nvSpPr>
          <p:cNvPr id="260" name="Google Shape;260;p27"/>
          <p:cNvSpPr txBox="1"/>
          <p:nvPr/>
        </p:nvSpPr>
        <p:spPr>
          <a:xfrm>
            <a:off x="762000" y="2603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600"/>
              <a:buFont typeface="Tahoma"/>
              <a:buNone/>
            </a:pPr>
            <a:r>
              <a:rPr b="1" i="0" lang="en-US" sz="3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Desperdícios</a:t>
            </a:r>
            <a:endParaRPr/>
          </a:p>
        </p:txBody>
      </p:sp>
      <p:pic>
        <p:nvPicPr>
          <p:cNvPr id="261" name="Google Shape;26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8175" y="2336800"/>
            <a:ext cx="4679950" cy="35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/>
          <p:nvPr/>
        </p:nvSpPr>
        <p:spPr>
          <a:xfrm>
            <a:off x="381000" y="1268412"/>
            <a:ext cx="8382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Reparos </a:t>
            </a: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(Produzir peças fora das especificações do cliente)</a:t>
            </a:r>
            <a:endParaRPr/>
          </a:p>
        </p:txBody>
      </p:sp>
      <p:sp>
        <p:nvSpPr>
          <p:cNvPr id="268" name="Google Shape;268;p28"/>
          <p:cNvSpPr txBox="1"/>
          <p:nvPr/>
        </p:nvSpPr>
        <p:spPr>
          <a:xfrm>
            <a:off x="762000" y="2603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600"/>
              <a:buFont typeface="Tahoma"/>
              <a:buNone/>
            </a:pPr>
            <a:r>
              <a:rPr b="1" i="0" lang="en-US" sz="3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Desperdícios</a:t>
            </a:r>
            <a:endParaRPr/>
          </a:p>
        </p:txBody>
      </p:sp>
      <p:pic>
        <p:nvPicPr>
          <p:cNvPr id="269" name="Google Shape;269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887" y="2060575"/>
            <a:ext cx="6769100" cy="366871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8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/>
          <p:nvPr/>
        </p:nvSpPr>
        <p:spPr>
          <a:xfrm>
            <a:off x="346075" y="1268412"/>
            <a:ext cx="8763000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Movimentação</a:t>
            </a: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(Movimentações desnecessárias) Qualquer movimento inútil que os funcionários tem que fazer durante o trabalho, tais como procurar, pegar ou empilhar peças, ferramentas, etc. Caminhar também é perda.</a:t>
            </a:r>
            <a:endParaRPr/>
          </a:p>
        </p:txBody>
      </p:sp>
      <p:sp>
        <p:nvSpPr>
          <p:cNvPr id="276" name="Google Shape;276;p29"/>
          <p:cNvSpPr txBox="1"/>
          <p:nvPr/>
        </p:nvSpPr>
        <p:spPr>
          <a:xfrm>
            <a:off x="762000" y="2603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600"/>
              <a:buFont typeface="Tahoma"/>
              <a:buNone/>
            </a:pPr>
            <a:r>
              <a:rPr b="1" i="0" lang="en-US" sz="3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Desperdícios</a:t>
            </a:r>
            <a:endParaRPr/>
          </a:p>
        </p:txBody>
      </p:sp>
      <p:pic>
        <p:nvPicPr>
          <p:cNvPr id="277" name="Google Shape;27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812" y="2579687"/>
            <a:ext cx="5903912" cy="374491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9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/>
        </p:nvSpPr>
        <p:spPr>
          <a:xfrm>
            <a:off x="381000" y="1412875"/>
            <a:ext cx="8763000" cy="70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Intelectual</a:t>
            </a:r>
            <a:r>
              <a:rPr b="0" i="0" lang="en-US" sz="2000" u="none">
                <a:solidFill>
                  <a:srgbClr val="00339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(Perder tempo, idéias, habilidades, melhorias e oportunidades de aprendizado por não envolver ou escutar os funcionários)</a:t>
            </a:r>
            <a:endParaRPr/>
          </a:p>
        </p:txBody>
      </p:sp>
      <p:sp>
        <p:nvSpPr>
          <p:cNvPr id="284" name="Google Shape;284;p30"/>
          <p:cNvSpPr txBox="1"/>
          <p:nvPr/>
        </p:nvSpPr>
        <p:spPr>
          <a:xfrm>
            <a:off x="762000" y="2603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600"/>
              <a:buFont typeface="Tahoma"/>
              <a:buNone/>
            </a:pPr>
            <a:r>
              <a:rPr b="1" i="0" lang="en-US" sz="3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Desperdícios</a:t>
            </a:r>
            <a:endParaRPr/>
          </a:p>
        </p:txBody>
      </p:sp>
      <p:pic>
        <p:nvPicPr>
          <p:cNvPr id="285" name="Google Shape;2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7675" y="2492375"/>
            <a:ext cx="3059112" cy="331311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0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/>
        </p:nvSpPr>
        <p:spPr>
          <a:xfrm>
            <a:off x="381000" y="1196975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800"/>
              <a:buFont typeface="Tahoma"/>
              <a:buNone/>
            </a:pPr>
            <a:r>
              <a:rPr b="1" i="0" lang="en-US" sz="28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Artesanal</a:t>
            </a:r>
            <a:br>
              <a:rPr b="1" i="0" lang="en-US" sz="28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280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- Produtos Individualizados;</a:t>
            </a:r>
            <a:b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- Ferramentas simples e flexíveis;</a:t>
            </a:r>
            <a:b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- Qualidade depende do Artesão;</a:t>
            </a:r>
            <a:b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- Produção sob encomenda;</a:t>
            </a:r>
            <a:b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- Custos não diminuem significativamente com o volume.</a:t>
            </a:r>
            <a:endParaRPr/>
          </a:p>
        </p:txBody>
      </p:sp>
      <p:sp>
        <p:nvSpPr>
          <p:cNvPr id="292" name="Google Shape;292;p31"/>
          <p:cNvSpPr txBox="1"/>
          <p:nvPr/>
        </p:nvSpPr>
        <p:spPr>
          <a:xfrm>
            <a:off x="762000" y="2603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A História da Indústria</a:t>
            </a:r>
            <a:endParaRPr/>
          </a:p>
        </p:txBody>
      </p:sp>
      <p:pic>
        <p:nvPicPr>
          <p:cNvPr id="293" name="Google Shape;29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112" y="4076700"/>
            <a:ext cx="2432050" cy="15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7562" y="4090987"/>
            <a:ext cx="1906587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2900" y="4083050"/>
            <a:ext cx="1577975" cy="15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42100" y="4078287"/>
            <a:ext cx="2106612" cy="1576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51500" y="1597025"/>
            <a:ext cx="2862262" cy="18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1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/>
        </p:nvSpPr>
        <p:spPr>
          <a:xfrm>
            <a:off x="457200" y="2057400"/>
            <a:ext cx="82804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O termo </a:t>
            </a:r>
            <a:r>
              <a:rPr b="1" i="0" lang="en-US" sz="24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”</a:t>
            </a:r>
            <a:r>
              <a:rPr b="1" i="1" lang="en-US" sz="24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LEAN</a:t>
            </a:r>
            <a:r>
              <a:rPr b="1" i="0" lang="en-US" sz="24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"</a:t>
            </a:r>
            <a:r>
              <a:rPr b="0" i="0" lang="en-US" sz="2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foi cunhado originalmente no livro </a:t>
            </a:r>
            <a:r>
              <a:rPr b="0" i="1" lang="en-US" sz="2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“</a:t>
            </a:r>
            <a:r>
              <a:rPr b="1" i="0" lang="en-US" sz="2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A Máquina que Mudou o Mundo"</a:t>
            </a:r>
            <a:r>
              <a:rPr b="0" i="0" lang="en-US" sz="2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de Womack, Jones e Roos, publicado nos EUA em 1990. Neste trabalho ficaram evidentes as vantagens do desempenho do Sistema Toyota de Produção que traziam enormes diferenças em produtividade, qualidade e eliminação de desperdícios.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539750" y="511175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400"/>
              <a:buFont typeface="Tahoma"/>
              <a:buNone/>
            </a:pPr>
            <a:r>
              <a:rPr b="0" i="0" lang="en-US" sz="3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A origem da palavra</a:t>
            </a:r>
            <a:r>
              <a:rPr b="1" i="0" lang="en-US" sz="3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“</a:t>
            </a:r>
            <a:r>
              <a:rPr b="1" i="1" lang="en-US" sz="3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LEAN</a:t>
            </a:r>
            <a:r>
              <a:rPr b="1" i="0" lang="en-US" sz="3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”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"/>
          <p:cNvSpPr txBox="1"/>
          <p:nvPr/>
        </p:nvSpPr>
        <p:spPr>
          <a:xfrm>
            <a:off x="533400" y="1052512"/>
            <a:ext cx="8077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800"/>
              <a:buFont typeface="Tahoma"/>
              <a:buNone/>
            </a:pPr>
            <a:r>
              <a:rPr b="1" i="0" lang="en-US" sz="28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Produção em Massa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3367A"/>
              </a:buClr>
              <a:buSzPts val="1440"/>
              <a:buFont typeface="Tahoma"/>
              <a:buChar char="–"/>
            </a:pPr>
            <a:r>
              <a:rPr b="0" i="0" lang="en-US" sz="1800" u="none" cap="none" strike="noStrik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Organizações departamentalizadas;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3367A"/>
              </a:buClr>
              <a:buSzPts val="1440"/>
              <a:buFont typeface="Tahoma"/>
              <a:buChar char="–"/>
            </a:pPr>
            <a:r>
              <a:rPr b="0" i="0" lang="en-US" sz="1800" u="none" cap="none" strike="noStrik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Grandes Estoques;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3367A"/>
              </a:buClr>
              <a:buSzPts val="1440"/>
              <a:buFont typeface="Tahoma"/>
              <a:buChar char="–"/>
            </a:pPr>
            <a:r>
              <a:rPr b="0" i="0" lang="en-US" sz="1800" u="none" cap="none" strike="noStrik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Longos períodos de produção e previsão;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3367A"/>
              </a:buClr>
              <a:buSzPts val="1440"/>
              <a:buFont typeface="Tahoma"/>
              <a:buChar char="–"/>
            </a:pPr>
            <a:r>
              <a:rPr b="0" i="0" lang="en-US" sz="1800" u="none" cap="none" strike="noStrik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Produtos e processos padronizados;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3367A"/>
              </a:buClr>
              <a:buSzPts val="1440"/>
              <a:buFont typeface="Tahoma"/>
              <a:buChar char="–"/>
            </a:pPr>
            <a:r>
              <a:rPr b="0" i="0" lang="en-US" sz="1800" u="none" cap="none" strike="noStrik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Baixa variedade e altos volumes;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3367A"/>
              </a:buClr>
              <a:buSzPts val="1440"/>
              <a:buFont typeface="Tahoma"/>
              <a:buChar char="–"/>
            </a:pPr>
            <a:r>
              <a:rPr b="0" i="0" lang="en-US" sz="1800" u="none" cap="none" strike="noStrik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Equipamentos dedicados;</a:t>
            </a:r>
            <a:endParaRPr/>
          </a:p>
          <a:p>
            <a:pPr indent="-285750" lvl="1" marL="742950" marR="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3367A"/>
              </a:buClr>
              <a:buSzPts val="1440"/>
              <a:buFont typeface="Tahoma"/>
              <a:buChar char="–"/>
            </a:pPr>
            <a:r>
              <a:rPr b="0" i="0" lang="en-US" sz="1800" u="none" cap="none" strike="noStrik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Economias de escala.</a:t>
            </a:r>
            <a:endParaRPr/>
          </a:p>
        </p:txBody>
      </p:sp>
      <p:sp>
        <p:nvSpPr>
          <p:cNvPr id="304" name="Google Shape;304;p32"/>
          <p:cNvSpPr txBox="1"/>
          <p:nvPr/>
        </p:nvSpPr>
        <p:spPr>
          <a:xfrm>
            <a:off x="762000" y="2603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A História da Indústria</a:t>
            </a:r>
            <a:endParaRPr/>
          </a:p>
        </p:txBody>
      </p:sp>
      <p:sp>
        <p:nvSpPr>
          <p:cNvPr id="305" name="Google Shape;305;p32"/>
          <p:cNvSpPr/>
          <p:nvPr/>
        </p:nvSpPr>
        <p:spPr>
          <a:xfrm>
            <a:off x="533400" y="2341562"/>
            <a:ext cx="8020050" cy="3895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6" name="Google Shape;30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1100" y="2133600"/>
            <a:ext cx="2289175" cy="18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575" y="4527550"/>
            <a:ext cx="2087562" cy="17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62300" y="4500562"/>
            <a:ext cx="2693987" cy="1808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61100" y="4514850"/>
            <a:ext cx="2289175" cy="17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2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3"/>
          <p:cNvSpPr txBox="1"/>
          <p:nvPr/>
        </p:nvSpPr>
        <p:spPr>
          <a:xfrm>
            <a:off x="533400" y="1258887"/>
            <a:ext cx="7772400" cy="4833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Tahoma"/>
              <a:buNone/>
            </a:pPr>
            <a:r>
              <a:rPr b="1" i="0" lang="en-US" sz="24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Produção Enxuta</a:t>
            </a:r>
            <a:r>
              <a:rPr b="0" i="0" lang="en-US" sz="2800" u="none">
                <a:solidFill>
                  <a:schemeClr val="accent2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16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(Japão a partir dos anos 50)</a:t>
            </a:r>
            <a:endParaRPr b="0" i="0" sz="2800" u="none">
              <a:solidFill>
                <a:srgbClr val="FF66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rgbClr val="13367A"/>
              </a:buClr>
              <a:buSzPts val="1800"/>
              <a:buFont typeface="Tahoma"/>
              <a:buChar char="-"/>
            </a:pPr>
            <a: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Cenário Pós Guerra.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rgbClr val="13367A"/>
              </a:buClr>
              <a:buSzPts val="1800"/>
              <a:buFont typeface="Tahoma"/>
              <a:buChar char="-"/>
            </a:pPr>
            <a: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A Necessidade:</a:t>
            </a:r>
            <a:b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- Alta variedade e baixos volumes;</a:t>
            </a:r>
            <a:b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- Qualidade assegurada;</a:t>
            </a:r>
            <a:b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- Produtos com ciclo de vida mais curto;</a:t>
            </a:r>
            <a:b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- Trabalho de acordo com a demanda;</a:t>
            </a:r>
            <a:b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- Custos dramaticamente menores.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rgbClr val="13367A"/>
              </a:buClr>
              <a:buSzPts val="1800"/>
              <a:buFont typeface="Tahoma"/>
              <a:buNone/>
            </a:pPr>
            <a: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-	Crise do Petróleo de 1973 – Destaque da Toyota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rgbClr val="13367A"/>
              </a:buClr>
              <a:buSzPts val="1800"/>
              <a:buFont typeface="Tahoma"/>
              <a:buChar char="-"/>
            </a:pPr>
            <a: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1985 - MIT inicia estudos sobre a indústria automobilística, pesquisando mais de 90 plantas montadoras de veículos em 17 países.</a:t>
            </a:r>
            <a:endParaRPr/>
          </a:p>
          <a:p>
            <a:pPr indent="-342900" lvl="0" marL="342900" marR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rgbClr val="13367A"/>
              </a:buClr>
              <a:buSzPts val="1800"/>
              <a:buFont typeface="Tahoma"/>
              <a:buChar char="-"/>
            </a:pPr>
            <a: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1990 - É publicado o livro</a:t>
            </a:r>
            <a:r>
              <a:rPr b="0" i="0" lang="en-US" sz="18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 “</a:t>
            </a:r>
            <a:r>
              <a:rPr b="1" i="0" lang="en-US" sz="18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A máquina que mudou o mundo</a:t>
            </a:r>
            <a:r>
              <a:rPr b="0" i="0" lang="en-US" sz="18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” </a:t>
            </a:r>
            <a: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(Womack, Jones e Roos) com os resultados e análise da pesquisa iniciada em 1985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13367A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logosgm" id="316" name="Google Shape;31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0787" y="1196975"/>
            <a:ext cx="2590800" cy="16875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oyota-logo" id="317" name="Google Shape;31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88237" y="2997200"/>
            <a:ext cx="126047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apao" id="318" name="Google Shape;318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8600" y="2562225"/>
            <a:ext cx="1195387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3"/>
          <p:cNvSpPr txBox="1"/>
          <p:nvPr/>
        </p:nvSpPr>
        <p:spPr>
          <a:xfrm>
            <a:off x="762000" y="2603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A História da Produção Enxuta</a:t>
            </a:r>
            <a:endParaRPr/>
          </a:p>
        </p:txBody>
      </p:sp>
      <p:sp>
        <p:nvSpPr>
          <p:cNvPr id="320" name="Google Shape;320;p33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4"/>
          <p:cNvSpPr txBox="1"/>
          <p:nvPr/>
        </p:nvSpPr>
        <p:spPr>
          <a:xfrm>
            <a:off x="230187" y="1273175"/>
            <a:ext cx="8229600" cy="2994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Tahoma"/>
              <a:buNone/>
            </a:pPr>
            <a:r>
              <a:rPr b="1" i="0" lang="en-US" sz="24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Produção Enxuta</a:t>
            </a:r>
            <a:r>
              <a:rPr b="0" i="0" lang="en-US" sz="28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16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(Toyota a partir dos anos 50)</a:t>
            </a:r>
            <a:br>
              <a:rPr b="0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A Solução:</a:t>
            </a:r>
            <a:b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-   Produção em fluxo, objetivo de </a:t>
            </a:r>
            <a:r>
              <a:rPr b="0" i="1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Lead Time</a:t>
            </a:r>
            <a: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Curto;</a:t>
            </a:r>
            <a:b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-   Processos altamente flexíveis e capazes;</a:t>
            </a:r>
            <a:b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-   Processos a “prova de erro”;</a:t>
            </a:r>
            <a:b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-   Trabalho Padrão</a:t>
            </a:r>
            <a:endParaRPr/>
          </a:p>
          <a:p>
            <a:pPr indent="-342900" lvl="0" marL="342900" marR="0" rtl="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Clr>
                <a:srgbClr val="13367A"/>
              </a:buClr>
              <a:buSzPts val="1800"/>
              <a:buFont typeface="Tahoma"/>
              <a:buNone/>
            </a:pPr>
            <a:r>
              <a:rPr b="0" i="0" lang="en-US" sz="18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    -   Estoques em nível baixo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13367A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6" name="Google Shape;32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4887" y="1628775"/>
            <a:ext cx="2808287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4887" y="3573462"/>
            <a:ext cx="2808287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73412" y="4365625"/>
            <a:ext cx="2838450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3537" y="4365625"/>
            <a:ext cx="2733675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4"/>
          <p:cNvSpPr txBox="1"/>
          <p:nvPr/>
        </p:nvSpPr>
        <p:spPr>
          <a:xfrm>
            <a:off x="762000" y="2603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A História da Produção Enxuta</a:t>
            </a:r>
            <a:endParaRPr/>
          </a:p>
        </p:txBody>
      </p:sp>
      <p:sp>
        <p:nvSpPr>
          <p:cNvPr id="331" name="Google Shape;331;p34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6" name="Google Shape;336;p35"/>
          <p:cNvCxnSpPr/>
          <p:nvPr/>
        </p:nvCxnSpPr>
        <p:spPr>
          <a:xfrm>
            <a:off x="387350" y="4725987"/>
            <a:ext cx="1622425" cy="0"/>
          </a:xfrm>
          <a:prstGeom prst="straightConnector1">
            <a:avLst/>
          </a:prstGeom>
          <a:noFill/>
          <a:ln cap="flat" cmpd="sng" w="76200">
            <a:solidFill>
              <a:srgbClr val="8D8DD9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37" name="Google Shape;337;p35"/>
          <p:cNvSpPr txBox="1"/>
          <p:nvPr/>
        </p:nvSpPr>
        <p:spPr>
          <a:xfrm>
            <a:off x="2133600" y="1484312"/>
            <a:ext cx="1779587" cy="4032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b="1" i="0" lang="en-US" sz="1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Artesanato</a:t>
            </a:r>
            <a:endParaRPr/>
          </a:p>
        </p:txBody>
      </p:sp>
      <p:sp>
        <p:nvSpPr>
          <p:cNvPr id="338" name="Google Shape;338;p35"/>
          <p:cNvSpPr txBox="1"/>
          <p:nvPr/>
        </p:nvSpPr>
        <p:spPr>
          <a:xfrm>
            <a:off x="4038600" y="1484312"/>
            <a:ext cx="2201862" cy="4032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b="1" i="0" lang="en-US" sz="1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Massa</a:t>
            </a:r>
            <a:endParaRPr/>
          </a:p>
        </p:txBody>
      </p:sp>
      <p:sp>
        <p:nvSpPr>
          <p:cNvPr id="339" name="Google Shape;339;p35"/>
          <p:cNvSpPr txBox="1"/>
          <p:nvPr/>
        </p:nvSpPr>
        <p:spPr>
          <a:xfrm>
            <a:off x="6375400" y="1484312"/>
            <a:ext cx="2133600" cy="4032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ahoma"/>
              <a:buNone/>
            </a:pPr>
            <a:r>
              <a:rPr b="1" i="0" lang="en-US" sz="1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Enxuta</a:t>
            </a:r>
            <a:endParaRPr/>
          </a:p>
        </p:txBody>
      </p:sp>
      <p:sp>
        <p:nvSpPr>
          <p:cNvPr id="340" name="Google Shape;340;p35"/>
          <p:cNvSpPr txBox="1"/>
          <p:nvPr/>
        </p:nvSpPr>
        <p:spPr>
          <a:xfrm>
            <a:off x="2133600" y="1930400"/>
            <a:ext cx="1779587" cy="3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709C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rgbClr val="58709C"/>
                </a:solidFill>
                <a:latin typeface="Tahoma"/>
                <a:ea typeface="Tahoma"/>
                <a:cs typeface="Tahoma"/>
                <a:sym typeface="Tahoma"/>
              </a:rPr>
              <a:t>Individualizado</a:t>
            </a:r>
            <a:endParaRPr/>
          </a:p>
        </p:txBody>
      </p:sp>
      <p:sp>
        <p:nvSpPr>
          <p:cNvPr id="341" name="Google Shape;341;p35"/>
          <p:cNvSpPr txBox="1"/>
          <p:nvPr/>
        </p:nvSpPr>
        <p:spPr>
          <a:xfrm>
            <a:off x="4038600" y="1930400"/>
            <a:ext cx="2201862" cy="3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709C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rgbClr val="58709C"/>
                </a:solidFill>
                <a:latin typeface="Tahoma"/>
                <a:ea typeface="Tahoma"/>
                <a:cs typeface="Tahoma"/>
                <a:sym typeface="Tahoma"/>
              </a:rPr>
              <a:t>Padronizados</a:t>
            </a:r>
            <a:endParaRPr/>
          </a:p>
        </p:txBody>
      </p:sp>
      <p:sp>
        <p:nvSpPr>
          <p:cNvPr id="342" name="Google Shape;342;p35"/>
          <p:cNvSpPr txBox="1"/>
          <p:nvPr/>
        </p:nvSpPr>
        <p:spPr>
          <a:xfrm>
            <a:off x="6375400" y="1930400"/>
            <a:ext cx="2133600" cy="3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709C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rgbClr val="58709C"/>
                </a:solidFill>
                <a:latin typeface="Tahoma"/>
                <a:ea typeface="Tahoma"/>
                <a:cs typeface="Tahoma"/>
                <a:sym typeface="Tahoma"/>
              </a:rPr>
              <a:t>Modularizados</a:t>
            </a:r>
            <a:endParaRPr/>
          </a:p>
        </p:txBody>
      </p:sp>
      <p:sp>
        <p:nvSpPr>
          <p:cNvPr id="343" name="Google Shape;343;p35"/>
          <p:cNvSpPr txBox="1"/>
          <p:nvPr/>
        </p:nvSpPr>
        <p:spPr>
          <a:xfrm>
            <a:off x="381000" y="1930400"/>
            <a:ext cx="1622425" cy="393700"/>
          </a:xfrm>
          <a:prstGeom prst="rect">
            <a:avLst/>
          </a:prstGeom>
          <a:solidFill>
            <a:srgbClr val="5870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r>
              <a:rPr b="1" i="0" lang="en-US" sz="16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Produtos</a:t>
            </a:r>
            <a:endParaRPr/>
          </a:p>
        </p:txBody>
      </p:sp>
      <p:sp>
        <p:nvSpPr>
          <p:cNvPr id="344" name="Google Shape;344;p35"/>
          <p:cNvSpPr txBox="1"/>
          <p:nvPr/>
        </p:nvSpPr>
        <p:spPr>
          <a:xfrm>
            <a:off x="2133600" y="2368550"/>
            <a:ext cx="1779587" cy="393700"/>
          </a:xfrm>
          <a:prstGeom prst="rect">
            <a:avLst/>
          </a:prstGeom>
          <a:solidFill>
            <a:srgbClr val="8EA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Alta</a:t>
            </a:r>
            <a:endParaRPr/>
          </a:p>
        </p:txBody>
      </p:sp>
      <p:sp>
        <p:nvSpPr>
          <p:cNvPr id="345" name="Google Shape;345;p35"/>
          <p:cNvSpPr txBox="1"/>
          <p:nvPr/>
        </p:nvSpPr>
        <p:spPr>
          <a:xfrm>
            <a:off x="4038600" y="2368550"/>
            <a:ext cx="2201862" cy="393700"/>
          </a:xfrm>
          <a:prstGeom prst="rect">
            <a:avLst/>
          </a:prstGeom>
          <a:solidFill>
            <a:srgbClr val="8EA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Baixa</a:t>
            </a:r>
            <a:endParaRPr/>
          </a:p>
        </p:txBody>
      </p:sp>
      <p:sp>
        <p:nvSpPr>
          <p:cNvPr id="346" name="Google Shape;346;p35"/>
          <p:cNvSpPr txBox="1"/>
          <p:nvPr/>
        </p:nvSpPr>
        <p:spPr>
          <a:xfrm>
            <a:off x="6375400" y="2368550"/>
            <a:ext cx="2133600" cy="393700"/>
          </a:xfrm>
          <a:prstGeom prst="rect">
            <a:avLst/>
          </a:prstGeom>
          <a:solidFill>
            <a:srgbClr val="8EA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Alta</a:t>
            </a:r>
            <a:endParaRPr/>
          </a:p>
        </p:txBody>
      </p:sp>
      <p:sp>
        <p:nvSpPr>
          <p:cNvPr id="347" name="Google Shape;347;p35"/>
          <p:cNvSpPr txBox="1"/>
          <p:nvPr/>
        </p:nvSpPr>
        <p:spPr>
          <a:xfrm>
            <a:off x="381000" y="2368550"/>
            <a:ext cx="1622425" cy="393700"/>
          </a:xfrm>
          <a:prstGeom prst="rect">
            <a:avLst/>
          </a:prstGeom>
          <a:solidFill>
            <a:srgbClr val="8EA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r>
              <a:rPr b="1" i="0" lang="en-US" sz="16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Variedade</a:t>
            </a:r>
            <a:endParaRPr/>
          </a:p>
        </p:txBody>
      </p:sp>
      <p:sp>
        <p:nvSpPr>
          <p:cNvPr id="348" name="Google Shape;348;p35"/>
          <p:cNvSpPr txBox="1"/>
          <p:nvPr/>
        </p:nvSpPr>
        <p:spPr>
          <a:xfrm>
            <a:off x="2133600" y="2795587"/>
            <a:ext cx="1779587" cy="3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709C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rgbClr val="58709C"/>
                </a:solidFill>
                <a:latin typeface="Tahoma"/>
                <a:ea typeface="Tahoma"/>
                <a:cs typeface="Tahoma"/>
                <a:sym typeface="Tahoma"/>
              </a:rPr>
              <a:t>Encomenda</a:t>
            </a:r>
            <a:endParaRPr/>
          </a:p>
        </p:txBody>
      </p:sp>
      <p:sp>
        <p:nvSpPr>
          <p:cNvPr id="349" name="Google Shape;349;p35"/>
          <p:cNvSpPr txBox="1"/>
          <p:nvPr/>
        </p:nvSpPr>
        <p:spPr>
          <a:xfrm>
            <a:off x="4038600" y="2795587"/>
            <a:ext cx="2201862" cy="3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709C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rgbClr val="58709C"/>
                </a:solidFill>
                <a:latin typeface="Tahoma"/>
                <a:ea typeface="Tahoma"/>
                <a:cs typeface="Tahoma"/>
                <a:sym typeface="Tahoma"/>
              </a:rPr>
              <a:t>Alto volume/empurrada</a:t>
            </a:r>
            <a:endParaRPr/>
          </a:p>
        </p:txBody>
      </p:sp>
      <p:sp>
        <p:nvSpPr>
          <p:cNvPr id="350" name="Google Shape;350;p35"/>
          <p:cNvSpPr txBox="1"/>
          <p:nvPr/>
        </p:nvSpPr>
        <p:spPr>
          <a:xfrm>
            <a:off x="6375400" y="2795587"/>
            <a:ext cx="2133600" cy="3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709C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rgbClr val="58709C"/>
                </a:solidFill>
                <a:latin typeface="Tahoma"/>
                <a:ea typeface="Tahoma"/>
                <a:cs typeface="Tahoma"/>
                <a:sym typeface="Tahoma"/>
              </a:rPr>
              <a:t>Em fluxo/puxada</a:t>
            </a:r>
            <a:endParaRPr/>
          </a:p>
        </p:txBody>
      </p:sp>
      <p:sp>
        <p:nvSpPr>
          <p:cNvPr id="351" name="Google Shape;351;p35"/>
          <p:cNvSpPr txBox="1"/>
          <p:nvPr/>
        </p:nvSpPr>
        <p:spPr>
          <a:xfrm>
            <a:off x="381000" y="2795587"/>
            <a:ext cx="1622425" cy="393700"/>
          </a:xfrm>
          <a:prstGeom prst="rect">
            <a:avLst/>
          </a:prstGeom>
          <a:solidFill>
            <a:srgbClr val="5870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r>
              <a:rPr b="1" i="0" lang="en-US" sz="16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Produção</a:t>
            </a:r>
            <a:endParaRPr/>
          </a:p>
        </p:txBody>
      </p:sp>
      <p:sp>
        <p:nvSpPr>
          <p:cNvPr id="352" name="Google Shape;352;p35"/>
          <p:cNvSpPr txBox="1"/>
          <p:nvPr/>
        </p:nvSpPr>
        <p:spPr>
          <a:xfrm>
            <a:off x="2133600" y="3221037"/>
            <a:ext cx="1779587" cy="393700"/>
          </a:xfrm>
          <a:prstGeom prst="rect">
            <a:avLst/>
          </a:prstGeom>
          <a:solidFill>
            <a:srgbClr val="8EA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Simples e flexíveis</a:t>
            </a:r>
            <a:endParaRPr/>
          </a:p>
        </p:txBody>
      </p:sp>
      <p:sp>
        <p:nvSpPr>
          <p:cNvPr id="353" name="Google Shape;353;p35"/>
          <p:cNvSpPr txBox="1"/>
          <p:nvPr/>
        </p:nvSpPr>
        <p:spPr>
          <a:xfrm>
            <a:off x="4038600" y="3221037"/>
            <a:ext cx="2201862" cy="393700"/>
          </a:xfrm>
          <a:prstGeom prst="rect">
            <a:avLst/>
          </a:prstGeom>
          <a:solidFill>
            <a:srgbClr val="8EA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Grandes equipamentos</a:t>
            </a:r>
            <a:endParaRPr/>
          </a:p>
        </p:txBody>
      </p:sp>
      <p:sp>
        <p:nvSpPr>
          <p:cNvPr id="354" name="Google Shape;354;p35"/>
          <p:cNvSpPr txBox="1"/>
          <p:nvPr/>
        </p:nvSpPr>
        <p:spPr>
          <a:xfrm>
            <a:off x="6375400" y="3221037"/>
            <a:ext cx="2133600" cy="393700"/>
          </a:xfrm>
          <a:prstGeom prst="rect">
            <a:avLst/>
          </a:prstGeom>
          <a:solidFill>
            <a:srgbClr val="8EA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Flexíveis</a:t>
            </a:r>
            <a:endParaRPr/>
          </a:p>
        </p:txBody>
      </p:sp>
      <p:sp>
        <p:nvSpPr>
          <p:cNvPr id="355" name="Google Shape;355;p35"/>
          <p:cNvSpPr txBox="1"/>
          <p:nvPr/>
        </p:nvSpPr>
        <p:spPr>
          <a:xfrm>
            <a:off x="381000" y="3221037"/>
            <a:ext cx="1622425" cy="393700"/>
          </a:xfrm>
          <a:prstGeom prst="rect">
            <a:avLst/>
          </a:prstGeom>
          <a:solidFill>
            <a:srgbClr val="8EA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r>
              <a:rPr b="1" i="0" lang="en-US" sz="16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Ferramentas</a:t>
            </a:r>
            <a:endParaRPr/>
          </a:p>
        </p:txBody>
      </p:sp>
      <p:sp>
        <p:nvSpPr>
          <p:cNvPr id="356" name="Google Shape;356;p35"/>
          <p:cNvSpPr txBox="1"/>
          <p:nvPr/>
        </p:nvSpPr>
        <p:spPr>
          <a:xfrm>
            <a:off x="2133600" y="3649662"/>
            <a:ext cx="1779587" cy="3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709C"/>
              </a:buClr>
              <a:buSzPts val="1200"/>
              <a:buFont typeface="Tahoma"/>
              <a:buNone/>
            </a:pPr>
            <a:r>
              <a:rPr b="0" i="0" lang="en-US" sz="1200" u="none">
                <a:solidFill>
                  <a:srgbClr val="58709C"/>
                </a:solidFill>
                <a:latin typeface="Tahoma"/>
                <a:ea typeface="Tahoma"/>
                <a:cs typeface="Tahoma"/>
                <a:sym typeface="Tahoma"/>
              </a:rPr>
              <a:t>Na medida do possível</a:t>
            </a:r>
            <a:endParaRPr/>
          </a:p>
        </p:txBody>
      </p:sp>
      <p:sp>
        <p:nvSpPr>
          <p:cNvPr id="357" name="Google Shape;357;p35"/>
          <p:cNvSpPr txBox="1"/>
          <p:nvPr/>
        </p:nvSpPr>
        <p:spPr>
          <a:xfrm>
            <a:off x="4038600" y="3649662"/>
            <a:ext cx="2201862" cy="3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709C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rgbClr val="58709C"/>
                </a:solidFill>
                <a:latin typeface="Tahoma"/>
                <a:ea typeface="Tahoma"/>
                <a:cs typeface="Tahoma"/>
                <a:sym typeface="Tahoma"/>
              </a:rPr>
              <a:t>Na inspeção</a:t>
            </a:r>
            <a:endParaRPr/>
          </a:p>
        </p:txBody>
      </p:sp>
      <p:sp>
        <p:nvSpPr>
          <p:cNvPr id="358" name="Google Shape;358;p35"/>
          <p:cNvSpPr txBox="1"/>
          <p:nvPr/>
        </p:nvSpPr>
        <p:spPr>
          <a:xfrm>
            <a:off x="6375400" y="3649662"/>
            <a:ext cx="2133600" cy="39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709C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rgbClr val="58709C"/>
                </a:solidFill>
                <a:latin typeface="Tahoma"/>
                <a:ea typeface="Tahoma"/>
                <a:cs typeface="Tahoma"/>
                <a:sym typeface="Tahoma"/>
              </a:rPr>
              <a:t>Na fonte/ perfeição</a:t>
            </a:r>
            <a:endParaRPr/>
          </a:p>
        </p:txBody>
      </p:sp>
      <p:sp>
        <p:nvSpPr>
          <p:cNvPr id="359" name="Google Shape;359;p35"/>
          <p:cNvSpPr txBox="1"/>
          <p:nvPr/>
        </p:nvSpPr>
        <p:spPr>
          <a:xfrm>
            <a:off x="381000" y="3662362"/>
            <a:ext cx="1622425" cy="393700"/>
          </a:xfrm>
          <a:prstGeom prst="rect">
            <a:avLst/>
          </a:prstGeom>
          <a:solidFill>
            <a:srgbClr val="58709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r>
              <a:rPr b="1" i="0" lang="en-US" sz="16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Qualidade</a:t>
            </a:r>
            <a:endParaRPr/>
          </a:p>
        </p:txBody>
      </p:sp>
      <p:sp>
        <p:nvSpPr>
          <p:cNvPr id="360" name="Google Shape;360;p35"/>
          <p:cNvSpPr txBox="1"/>
          <p:nvPr/>
        </p:nvSpPr>
        <p:spPr>
          <a:xfrm>
            <a:off x="2133600" y="4106862"/>
            <a:ext cx="1779587" cy="393700"/>
          </a:xfrm>
          <a:prstGeom prst="rect">
            <a:avLst/>
          </a:prstGeom>
          <a:solidFill>
            <a:srgbClr val="8EA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Elevado</a:t>
            </a:r>
            <a:endParaRPr/>
          </a:p>
        </p:txBody>
      </p:sp>
      <p:sp>
        <p:nvSpPr>
          <p:cNvPr id="361" name="Google Shape;361;p35"/>
          <p:cNvSpPr txBox="1"/>
          <p:nvPr/>
        </p:nvSpPr>
        <p:spPr>
          <a:xfrm>
            <a:off x="4038600" y="4106862"/>
            <a:ext cx="2201862" cy="393700"/>
          </a:xfrm>
          <a:prstGeom prst="rect">
            <a:avLst/>
          </a:prstGeom>
          <a:solidFill>
            <a:srgbClr val="8EA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Baixo</a:t>
            </a:r>
            <a:endParaRPr/>
          </a:p>
        </p:txBody>
      </p:sp>
      <p:sp>
        <p:nvSpPr>
          <p:cNvPr id="362" name="Google Shape;362;p35"/>
          <p:cNvSpPr txBox="1"/>
          <p:nvPr/>
        </p:nvSpPr>
        <p:spPr>
          <a:xfrm>
            <a:off x="6375400" y="4106862"/>
            <a:ext cx="2133600" cy="393700"/>
          </a:xfrm>
          <a:prstGeom prst="rect">
            <a:avLst/>
          </a:prstGeom>
          <a:solidFill>
            <a:srgbClr val="8EA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Mais baixo ainda</a:t>
            </a:r>
            <a:endParaRPr/>
          </a:p>
        </p:txBody>
      </p:sp>
      <p:sp>
        <p:nvSpPr>
          <p:cNvPr id="363" name="Google Shape;363;p35"/>
          <p:cNvSpPr txBox="1"/>
          <p:nvPr/>
        </p:nvSpPr>
        <p:spPr>
          <a:xfrm>
            <a:off x="381000" y="4106862"/>
            <a:ext cx="1622425" cy="393700"/>
          </a:xfrm>
          <a:prstGeom prst="rect">
            <a:avLst/>
          </a:prstGeom>
          <a:solidFill>
            <a:srgbClr val="8EA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Tahoma"/>
              <a:buNone/>
            </a:pPr>
            <a:r>
              <a:rPr b="1" i="0" lang="en-US" sz="1600" u="non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rPr>
              <a:t>Custo</a:t>
            </a:r>
            <a:endParaRPr/>
          </a:p>
        </p:txBody>
      </p:sp>
      <p:cxnSp>
        <p:nvCxnSpPr>
          <p:cNvPr id="364" name="Google Shape;364;p35"/>
          <p:cNvCxnSpPr/>
          <p:nvPr/>
        </p:nvCxnSpPr>
        <p:spPr>
          <a:xfrm>
            <a:off x="2022475" y="4725987"/>
            <a:ext cx="1930400" cy="0"/>
          </a:xfrm>
          <a:prstGeom prst="straightConnector1">
            <a:avLst/>
          </a:prstGeom>
          <a:noFill/>
          <a:ln cap="flat" cmpd="sng" w="76200">
            <a:solidFill>
              <a:srgbClr val="5D5DC9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65" name="Google Shape;365;p35"/>
          <p:cNvCxnSpPr/>
          <p:nvPr/>
        </p:nvCxnSpPr>
        <p:spPr>
          <a:xfrm>
            <a:off x="3965575" y="4725987"/>
            <a:ext cx="2305050" cy="0"/>
          </a:xfrm>
          <a:prstGeom prst="straightConnector1">
            <a:avLst/>
          </a:prstGeom>
          <a:noFill/>
          <a:ln cap="flat" cmpd="sng" w="76200">
            <a:solidFill>
              <a:srgbClr val="333399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366" name="Google Shape;366;p35"/>
          <p:cNvCxnSpPr/>
          <p:nvPr/>
        </p:nvCxnSpPr>
        <p:spPr>
          <a:xfrm>
            <a:off x="6283325" y="4725987"/>
            <a:ext cx="2205037" cy="0"/>
          </a:xfrm>
          <a:prstGeom prst="straightConnector1">
            <a:avLst/>
          </a:prstGeom>
          <a:noFill/>
          <a:ln cap="flat" cmpd="sng" w="76200">
            <a:solidFill>
              <a:srgbClr val="0F2A5F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367" name="Google Shape;367;p35"/>
          <p:cNvSpPr txBox="1"/>
          <p:nvPr/>
        </p:nvSpPr>
        <p:spPr>
          <a:xfrm>
            <a:off x="76200" y="4903787"/>
            <a:ext cx="88392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... 1850             1900                  1950               2006</a:t>
            </a:r>
            <a:endParaRPr/>
          </a:p>
        </p:txBody>
      </p:sp>
      <p:sp>
        <p:nvSpPr>
          <p:cNvPr id="368" name="Google Shape;368;p35"/>
          <p:cNvSpPr txBox="1"/>
          <p:nvPr/>
        </p:nvSpPr>
        <p:spPr>
          <a:xfrm>
            <a:off x="762000" y="2603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Evolução do Processo Produtivo</a:t>
            </a:r>
            <a:endParaRPr/>
          </a:p>
        </p:txBody>
      </p:sp>
      <p:sp>
        <p:nvSpPr>
          <p:cNvPr id="369" name="Google Shape;369;p35"/>
          <p:cNvSpPr txBox="1"/>
          <p:nvPr/>
        </p:nvSpPr>
        <p:spPr>
          <a:xfrm>
            <a:off x="304800" y="5973762"/>
            <a:ext cx="65532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ahoma"/>
              <a:buNone/>
            </a:pPr>
            <a:r>
              <a:rPr b="0" i="0" lang="en-US" sz="1200" u="non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Fonte: “A máquina que mudou o mundo” - Womack, Jones &amp; Roos - 1992 - Ed. Campus</a:t>
            </a:r>
            <a:endParaRPr/>
          </a:p>
        </p:txBody>
      </p:sp>
      <p:sp>
        <p:nvSpPr>
          <p:cNvPr id="370" name="Google Shape;370;p35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/>
          <p:nvPr/>
        </p:nvSpPr>
        <p:spPr>
          <a:xfrm>
            <a:off x="611187" y="115887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Ferramentas Lean</a:t>
            </a: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067175" y="3362325"/>
            <a:ext cx="3505200" cy="2514600"/>
            <a:chOff x="3120" y="2032"/>
            <a:chExt cx="2112" cy="1472"/>
          </a:xfrm>
        </p:grpSpPr>
        <p:pic>
          <p:nvPicPr>
            <p:cNvPr id="377" name="Google Shape;377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120" y="2032"/>
              <a:ext cx="2112" cy="14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8" name="Google Shape;378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70" y="2880"/>
              <a:ext cx="558" cy="6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9" name="Google Shape;37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51050" y="3362325"/>
            <a:ext cx="1598612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6"/>
          <p:cNvSpPr txBox="1"/>
          <p:nvPr/>
        </p:nvSpPr>
        <p:spPr>
          <a:xfrm>
            <a:off x="144462" y="2076450"/>
            <a:ext cx="8964612" cy="895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200"/>
              <a:buFont typeface="Tahoma"/>
              <a:buNone/>
            </a:pP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É toda atividade necessária, que agrega valor ou não, para produzir o produto desde a extração da matéria-prima até o consumidor.</a:t>
            </a:r>
            <a:endParaRPr/>
          </a:p>
        </p:txBody>
      </p:sp>
      <p:sp>
        <p:nvSpPr>
          <p:cNvPr id="381" name="Google Shape;381;p36"/>
          <p:cNvSpPr txBox="1"/>
          <p:nvPr/>
        </p:nvSpPr>
        <p:spPr>
          <a:xfrm>
            <a:off x="762000" y="1243012"/>
            <a:ext cx="8382000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600"/>
              <a:buFont typeface="Tahoma"/>
              <a:buNone/>
            </a:pPr>
            <a:r>
              <a:rPr b="1" i="0" lang="en-US" sz="26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1- Mapa do Fluxo de Valor (VSM)</a:t>
            </a:r>
            <a:endParaRPr/>
          </a:p>
        </p:txBody>
      </p:sp>
      <p:sp>
        <p:nvSpPr>
          <p:cNvPr id="382" name="Google Shape;382;p36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 txBox="1"/>
          <p:nvPr/>
        </p:nvSpPr>
        <p:spPr>
          <a:xfrm>
            <a:off x="479425" y="457200"/>
            <a:ext cx="8512175" cy="5514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200"/>
              <a:buFont typeface="Tahoma"/>
              <a:buNone/>
            </a:pP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	</a:t>
            </a:r>
            <a:r>
              <a:rPr b="1" i="0" lang="en-US" sz="22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Objetivo: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  <a:p>
            <a:pPr indent="-284162" lvl="0" marL="284162" marR="0" rtl="0" algn="l">
              <a:lnSpc>
                <a:spcPct val="130000"/>
              </a:lnSpc>
              <a:spcBef>
                <a:spcPts val="1760"/>
              </a:spcBef>
              <a:spcAft>
                <a:spcPts val="0"/>
              </a:spcAft>
              <a:buClr>
                <a:srgbClr val="EB6A05"/>
              </a:buClr>
              <a:buSzPts val="2200"/>
              <a:buFont typeface="Tahoma"/>
              <a:buChar char="•"/>
            </a:pP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Diagrama simples.</a:t>
            </a:r>
            <a:endParaRPr/>
          </a:p>
          <a:p>
            <a:pPr indent="-284162" lvl="0" marL="284162" marR="0" rtl="0" algn="l">
              <a:lnSpc>
                <a:spcPct val="130000"/>
              </a:lnSpc>
              <a:spcBef>
                <a:spcPts val="1760"/>
              </a:spcBef>
              <a:spcAft>
                <a:spcPts val="0"/>
              </a:spcAft>
              <a:buClr>
                <a:srgbClr val="EB6A05"/>
              </a:buClr>
              <a:buSzPts val="2200"/>
              <a:buFont typeface="Tahoma"/>
              <a:buChar char="•"/>
            </a:pP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Mostrar todas etapas envolvidas nos fluxos de material e </a:t>
            </a:r>
            <a:r>
              <a:rPr b="0" i="0" lang="en-US" sz="2200" u="none">
                <a:solidFill>
                  <a:srgbClr val="FF3300"/>
                </a:solidFill>
                <a:latin typeface="Tahoma"/>
                <a:ea typeface="Tahoma"/>
                <a:cs typeface="Tahoma"/>
                <a:sym typeface="Tahoma"/>
              </a:rPr>
              <a:t>informação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, necessários para atender aos clientes, desde o pedido até a entrega.</a:t>
            </a:r>
            <a:endParaRPr/>
          </a:p>
          <a:p>
            <a:pPr indent="-284162" lvl="0" marL="284162" marR="0" rtl="0" algn="l">
              <a:lnSpc>
                <a:spcPct val="130000"/>
              </a:lnSpc>
              <a:spcBef>
                <a:spcPts val="1760"/>
              </a:spcBef>
              <a:spcAft>
                <a:spcPts val="0"/>
              </a:spcAft>
              <a:buClr>
                <a:srgbClr val="EB6A05"/>
              </a:buClr>
              <a:buSzPts val="2200"/>
              <a:buFont typeface="Tahoma"/>
              <a:buChar char="•"/>
            </a:pP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Fácil visualização de todas as etapas do processo produtivo, o que ajuda a enxergar melhorias que tenham impacto em todo o fluxo de produção.</a:t>
            </a:r>
            <a:endParaRPr/>
          </a:p>
          <a:p>
            <a:pPr indent="-284162" lvl="0" marL="284162" marR="0" rtl="0" algn="l">
              <a:lnSpc>
                <a:spcPct val="130000"/>
              </a:lnSpc>
              <a:spcBef>
                <a:spcPts val="1760"/>
              </a:spcBef>
              <a:spcAft>
                <a:spcPts val="0"/>
              </a:spcAft>
              <a:buClr>
                <a:srgbClr val="EB6A05"/>
              </a:buClr>
              <a:buSzPts val="2200"/>
              <a:buFont typeface="Tahoma"/>
              <a:buChar char="•"/>
            </a:pP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O Value Stream Map serve como um guia para priorizar a aplicação de todas as demais ferramentas.</a:t>
            </a:r>
            <a:endParaRPr/>
          </a:p>
        </p:txBody>
      </p:sp>
      <p:sp>
        <p:nvSpPr>
          <p:cNvPr id="388" name="Google Shape;388;p37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"/>
          <p:cNvSpPr txBox="1"/>
          <p:nvPr/>
        </p:nvSpPr>
        <p:spPr>
          <a:xfrm>
            <a:off x="381000" y="981075"/>
            <a:ext cx="8382000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600"/>
              <a:buFont typeface="Tahoma"/>
              <a:buNone/>
            </a:pPr>
            <a:r>
              <a:rPr b="1" i="0" lang="en-US" sz="26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2- 5 S</a:t>
            </a:r>
            <a:endParaRPr/>
          </a:p>
        </p:txBody>
      </p:sp>
      <p:sp>
        <p:nvSpPr>
          <p:cNvPr id="394" name="Google Shape;394;p38"/>
          <p:cNvSpPr txBox="1"/>
          <p:nvPr/>
        </p:nvSpPr>
        <p:spPr>
          <a:xfrm>
            <a:off x="250825" y="1557337"/>
            <a:ext cx="8763000" cy="1196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200"/>
              <a:buFont typeface="Tahoma"/>
              <a:buNone/>
            </a:pPr>
            <a:r>
              <a:rPr b="1" i="0" lang="en-US" sz="22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		Definição: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 Cinco termos relacionados, começando com a letra “S”, que descrevem práticas para o ambiente de trabalho, úteis para o gerenciamento visual e para produção Lean.</a:t>
            </a:r>
            <a:endParaRPr/>
          </a:p>
        </p:txBody>
      </p:sp>
      <p:sp>
        <p:nvSpPr>
          <p:cNvPr id="395" name="Google Shape;395;p38"/>
          <p:cNvSpPr txBox="1"/>
          <p:nvPr/>
        </p:nvSpPr>
        <p:spPr>
          <a:xfrm>
            <a:off x="611187" y="115887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Ferramentas Lean</a:t>
            </a:r>
            <a:endParaRPr/>
          </a:p>
        </p:txBody>
      </p:sp>
      <p:sp>
        <p:nvSpPr>
          <p:cNvPr id="396" name="Google Shape;396;p38"/>
          <p:cNvSpPr txBox="1"/>
          <p:nvPr/>
        </p:nvSpPr>
        <p:spPr>
          <a:xfrm>
            <a:off x="9417050" y="2306637"/>
            <a:ext cx="1346200" cy="687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7" name="Google Shape;397;p38"/>
          <p:cNvSpPr txBox="1"/>
          <p:nvPr/>
        </p:nvSpPr>
        <p:spPr>
          <a:xfrm>
            <a:off x="9537700" y="2401887"/>
            <a:ext cx="592137" cy="668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8" name="Google Shape;398;p38"/>
          <p:cNvSpPr txBox="1"/>
          <p:nvPr/>
        </p:nvSpPr>
        <p:spPr>
          <a:xfrm>
            <a:off x="9512300" y="2382837"/>
            <a:ext cx="592137" cy="668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" name="Google Shape;399;p38"/>
          <p:cNvSpPr txBox="1"/>
          <p:nvPr/>
        </p:nvSpPr>
        <p:spPr>
          <a:xfrm>
            <a:off x="9805987" y="2547937"/>
            <a:ext cx="979487" cy="433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" name="Google Shape;400;p38"/>
          <p:cNvSpPr txBox="1"/>
          <p:nvPr/>
        </p:nvSpPr>
        <p:spPr>
          <a:xfrm>
            <a:off x="9790112" y="2540000"/>
            <a:ext cx="979487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b_jp" id="401" name="Google Shape;40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3712" y="2997200"/>
            <a:ext cx="1079500" cy="71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402" name="Google Shape;402;p38"/>
          <p:cNvSpPr txBox="1"/>
          <p:nvPr/>
        </p:nvSpPr>
        <p:spPr>
          <a:xfrm>
            <a:off x="8805862" y="6226175"/>
            <a:ext cx="136842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3" name="Google Shape;403;p38"/>
          <p:cNvSpPr txBox="1"/>
          <p:nvPr/>
        </p:nvSpPr>
        <p:spPr>
          <a:xfrm>
            <a:off x="2374900" y="5392737"/>
            <a:ext cx="1257300" cy="323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04" name="Google Shape;404;p38"/>
          <p:cNvGrpSpPr/>
          <p:nvPr/>
        </p:nvGrpSpPr>
        <p:grpSpPr>
          <a:xfrm>
            <a:off x="1246187" y="5368925"/>
            <a:ext cx="2155825" cy="319087"/>
            <a:chOff x="794" y="3566"/>
            <a:chExt cx="1358" cy="201"/>
          </a:xfrm>
        </p:grpSpPr>
        <p:pic>
          <p:nvPicPr>
            <p:cNvPr id="405" name="Google Shape;405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4" y="3566"/>
              <a:ext cx="408" cy="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p38"/>
            <p:cNvSpPr txBox="1"/>
            <p:nvPr/>
          </p:nvSpPr>
          <p:spPr>
            <a:xfrm>
              <a:off x="1512" y="3590"/>
              <a:ext cx="640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400"/>
                <a:buFont typeface="Times New Roman"/>
                <a:buNone/>
              </a:pPr>
              <a:r>
                <a:rPr b="1" i="0" lang="en-US" sz="2400" u="none">
                  <a:solidFill>
                    <a:srgbClr val="C0C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EIKETSU</a:t>
              </a:r>
              <a:endParaRPr/>
            </a:p>
          </p:txBody>
        </p:sp>
        <p:sp>
          <p:nvSpPr>
            <p:cNvPr id="407" name="Google Shape;407;p38"/>
            <p:cNvSpPr txBox="1"/>
            <p:nvPr/>
          </p:nvSpPr>
          <p:spPr>
            <a:xfrm>
              <a:off x="1505" y="3585"/>
              <a:ext cx="640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rPr b="1" i="0" lang="en-US" sz="2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EIKETSU</a:t>
              </a:r>
              <a:endParaRPr/>
            </a:p>
          </p:txBody>
        </p:sp>
      </p:grpSp>
      <p:pic>
        <p:nvPicPr>
          <p:cNvPr descr="bandeira" id="408" name="Google Shape;408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6462" y="2984500"/>
            <a:ext cx="1079500" cy="7286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38"/>
          <p:cNvGrpSpPr/>
          <p:nvPr/>
        </p:nvGrpSpPr>
        <p:grpSpPr>
          <a:xfrm>
            <a:off x="1260475" y="3770312"/>
            <a:ext cx="1798637" cy="514350"/>
            <a:chOff x="794" y="2329"/>
            <a:chExt cx="1133" cy="324"/>
          </a:xfrm>
        </p:grpSpPr>
        <p:sp>
          <p:nvSpPr>
            <p:cNvPr id="410" name="Google Shape;410;p38"/>
            <p:cNvSpPr txBox="1"/>
            <p:nvPr/>
          </p:nvSpPr>
          <p:spPr>
            <a:xfrm>
              <a:off x="1370" y="2338"/>
              <a:ext cx="254" cy="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1" name="Google Shape;411;p38"/>
            <p:cNvSpPr txBox="1"/>
            <p:nvPr/>
          </p:nvSpPr>
          <p:spPr>
            <a:xfrm>
              <a:off x="1359" y="2342"/>
              <a:ext cx="125" cy="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3600"/>
                <a:buFont typeface="Times New Roman"/>
                <a:buNone/>
              </a:pPr>
              <a:r>
                <a:rPr b="1" i="0" lang="en-US" sz="3600" u="none">
                  <a:solidFill>
                    <a:srgbClr val="C0C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endParaRPr/>
            </a:p>
          </p:txBody>
        </p:sp>
        <p:sp>
          <p:nvSpPr>
            <p:cNvPr id="412" name="Google Shape;412;p38"/>
            <p:cNvSpPr txBox="1"/>
            <p:nvPr/>
          </p:nvSpPr>
          <p:spPr>
            <a:xfrm>
              <a:off x="1424" y="2329"/>
              <a:ext cx="254" cy="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3" name="Google Shape;413;p38"/>
            <p:cNvSpPr txBox="1"/>
            <p:nvPr/>
          </p:nvSpPr>
          <p:spPr>
            <a:xfrm>
              <a:off x="1348" y="2333"/>
              <a:ext cx="125" cy="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3600"/>
                <a:buFont typeface="Times New Roman"/>
                <a:buNone/>
              </a:pPr>
              <a:r>
                <a:rPr b="1" i="0" lang="en-US" sz="3600" u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endParaRPr/>
            </a:p>
          </p:txBody>
        </p:sp>
        <p:sp>
          <p:nvSpPr>
            <p:cNvPr id="414" name="Google Shape;414;p38"/>
            <p:cNvSpPr txBox="1"/>
            <p:nvPr/>
          </p:nvSpPr>
          <p:spPr>
            <a:xfrm>
              <a:off x="1506" y="2407"/>
              <a:ext cx="421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5" name="Google Shape;415;p38"/>
            <p:cNvSpPr txBox="1"/>
            <p:nvPr/>
          </p:nvSpPr>
          <p:spPr>
            <a:xfrm>
              <a:off x="1506" y="2412"/>
              <a:ext cx="312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400"/>
                <a:buFont typeface="Times New Roman"/>
                <a:buNone/>
              </a:pPr>
              <a:r>
                <a:rPr b="1" i="0" lang="en-US" sz="2400" u="none">
                  <a:solidFill>
                    <a:srgbClr val="C0C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EIRI</a:t>
              </a:r>
              <a:endParaRPr/>
            </a:p>
          </p:txBody>
        </p:sp>
        <p:sp>
          <p:nvSpPr>
            <p:cNvPr id="416" name="Google Shape;416;p38"/>
            <p:cNvSpPr txBox="1"/>
            <p:nvPr/>
          </p:nvSpPr>
          <p:spPr>
            <a:xfrm>
              <a:off x="1499" y="2403"/>
              <a:ext cx="421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7" name="Google Shape;417;p38"/>
            <p:cNvSpPr txBox="1"/>
            <p:nvPr/>
          </p:nvSpPr>
          <p:spPr>
            <a:xfrm>
              <a:off x="1499" y="2406"/>
              <a:ext cx="312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rPr b="1" i="0" lang="en-US" sz="2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EIRI</a:t>
              </a:r>
              <a:endParaRPr/>
            </a:p>
          </p:txBody>
        </p:sp>
        <p:pic>
          <p:nvPicPr>
            <p:cNvPr id="418" name="Google Shape;418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94" y="2387"/>
              <a:ext cx="408" cy="1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9" name="Google Shape;419;p38"/>
          <p:cNvSpPr txBox="1"/>
          <p:nvPr/>
        </p:nvSpPr>
        <p:spPr>
          <a:xfrm>
            <a:off x="4260850" y="4322762"/>
            <a:ext cx="2819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Senso de Utilização</a:t>
            </a:r>
            <a:endParaRPr/>
          </a:p>
        </p:txBody>
      </p:sp>
      <p:sp>
        <p:nvSpPr>
          <p:cNvPr id="420" name="Google Shape;420;p38"/>
          <p:cNvSpPr txBox="1"/>
          <p:nvPr/>
        </p:nvSpPr>
        <p:spPr>
          <a:xfrm>
            <a:off x="4241800" y="3925887"/>
            <a:ext cx="2490787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Senso de Ordenação</a:t>
            </a:r>
            <a:endParaRPr/>
          </a:p>
        </p:txBody>
      </p:sp>
      <p:sp>
        <p:nvSpPr>
          <p:cNvPr id="421" name="Google Shape;421;p38"/>
          <p:cNvSpPr txBox="1"/>
          <p:nvPr/>
        </p:nvSpPr>
        <p:spPr>
          <a:xfrm>
            <a:off x="4303712" y="4899025"/>
            <a:ext cx="22002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Senso de Limpeza</a:t>
            </a:r>
            <a:endParaRPr/>
          </a:p>
        </p:txBody>
      </p:sp>
      <p:sp>
        <p:nvSpPr>
          <p:cNvPr id="422" name="Google Shape;422;p38"/>
          <p:cNvSpPr txBox="1"/>
          <p:nvPr/>
        </p:nvSpPr>
        <p:spPr>
          <a:xfrm>
            <a:off x="4303712" y="5445125"/>
            <a:ext cx="19716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Senso de Saúde</a:t>
            </a:r>
            <a:endParaRPr/>
          </a:p>
        </p:txBody>
      </p:sp>
      <p:sp>
        <p:nvSpPr>
          <p:cNvPr id="423" name="Google Shape;423;p38"/>
          <p:cNvSpPr txBox="1"/>
          <p:nvPr/>
        </p:nvSpPr>
        <p:spPr>
          <a:xfrm>
            <a:off x="4273550" y="5938837"/>
            <a:ext cx="28194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Senso de Autodisciplina</a:t>
            </a:r>
            <a:endParaRPr/>
          </a:p>
        </p:txBody>
      </p:sp>
      <p:grpSp>
        <p:nvGrpSpPr>
          <p:cNvPr id="424" name="Google Shape;424;p38"/>
          <p:cNvGrpSpPr/>
          <p:nvPr/>
        </p:nvGrpSpPr>
        <p:grpSpPr>
          <a:xfrm>
            <a:off x="1258887" y="4221162"/>
            <a:ext cx="2120900" cy="571500"/>
            <a:chOff x="793" y="2676"/>
            <a:chExt cx="1336" cy="360"/>
          </a:xfrm>
        </p:grpSpPr>
        <p:pic>
          <p:nvPicPr>
            <p:cNvPr id="425" name="Google Shape;425;p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93" y="2770"/>
              <a:ext cx="408" cy="1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6" name="Google Shape;426;p38"/>
            <p:cNvSpPr txBox="1"/>
            <p:nvPr/>
          </p:nvSpPr>
          <p:spPr>
            <a:xfrm>
              <a:off x="1383" y="2676"/>
              <a:ext cx="746" cy="3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7" name="Google Shape;427;p38"/>
            <p:cNvSpPr txBox="1"/>
            <p:nvPr/>
          </p:nvSpPr>
          <p:spPr>
            <a:xfrm>
              <a:off x="1376" y="2721"/>
              <a:ext cx="254" cy="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8" name="Google Shape;428;p38"/>
            <p:cNvSpPr txBox="1"/>
            <p:nvPr/>
          </p:nvSpPr>
          <p:spPr>
            <a:xfrm>
              <a:off x="1512" y="2790"/>
              <a:ext cx="592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29" name="Google Shape;429;p38"/>
            <p:cNvSpPr txBox="1"/>
            <p:nvPr/>
          </p:nvSpPr>
          <p:spPr>
            <a:xfrm>
              <a:off x="1512" y="2794"/>
              <a:ext cx="464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400"/>
                <a:buFont typeface="Times New Roman"/>
                <a:buNone/>
              </a:pPr>
              <a:r>
                <a:rPr b="1" i="0" lang="en-US" sz="2400" u="none">
                  <a:solidFill>
                    <a:srgbClr val="C0C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EITON</a:t>
              </a:r>
              <a:endParaRPr/>
            </a:p>
          </p:txBody>
        </p:sp>
        <p:sp>
          <p:nvSpPr>
            <p:cNvPr id="430" name="Google Shape;430;p38"/>
            <p:cNvSpPr txBox="1"/>
            <p:nvPr/>
          </p:nvSpPr>
          <p:spPr>
            <a:xfrm>
              <a:off x="1505" y="2784"/>
              <a:ext cx="593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1" name="Google Shape;431;p38"/>
            <p:cNvSpPr txBox="1"/>
            <p:nvPr/>
          </p:nvSpPr>
          <p:spPr>
            <a:xfrm>
              <a:off x="1505" y="2788"/>
              <a:ext cx="464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rPr b="1" i="0" lang="en-US" sz="2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EITON</a:t>
              </a:r>
              <a:endParaRPr/>
            </a:p>
          </p:txBody>
        </p:sp>
        <p:sp>
          <p:nvSpPr>
            <p:cNvPr id="432" name="Google Shape;432;p38"/>
            <p:cNvSpPr txBox="1"/>
            <p:nvPr/>
          </p:nvSpPr>
          <p:spPr>
            <a:xfrm>
              <a:off x="1361" y="2729"/>
              <a:ext cx="125" cy="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3600"/>
                <a:buFont typeface="Times New Roman"/>
                <a:buNone/>
              </a:pPr>
              <a:r>
                <a:rPr b="1" i="0" lang="en-US" sz="3600" u="none">
                  <a:solidFill>
                    <a:srgbClr val="C0C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endParaRPr/>
            </a:p>
          </p:txBody>
        </p:sp>
        <p:sp>
          <p:nvSpPr>
            <p:cNvPr id="433" name="Google Shape;433;p38"/>
            <p:cNvSpPr txBox="1"/>
            <p:nvPr/>
          </p:nvSpPr>
          <p:spPr>
            <a:xfrm>
              <a:off x="1350" y="2720"/>
              <a:ext cx="125" cy="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3600"/>
                <a:buFont typeface="Times New Roman"/>
                <a:buNone/>
              </a:pPr>
              <a:r>
                <a:rPr b="1" i="0" lang="en-US" sz="3600" u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endParaRPr/>
            </a:p>
          </p:txBody>
        </p:sp>
      </p:grpSp>
      <p:grpSp>
        <p:nvGrpSpPr>
          <p:cNvPr id="434" name="Google Shape;434;p38"/>
          <p:cNvGrpSpPr/>
          <p:nvPr/>
        </p:nvGrpSpPr>
        <p:grpSpPr>
          <a:xfrm>
            <a:off x="1317625" y="4732337"/>
            <a:ext cx="1795462" cy="571500"/>
            <a:chOff x="839" y="3059"/>
            <a:chExt cx="1131" cy="360"/>
          </a:xfrm>
        </p:grpSpPr>
        <p:pic>
          <p:nvPicPr>
            <p:cNvPr id="435" name="Google Shape;435;p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39" y="3158"/>
              <a:ext cx="363" cy="1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Google Shape;436;p38"/>
            <p:cNvSpPr txBox="1"/>
            <p:nvPr/>
          </p:nvSpPr>
          <p:spPr>
            <a:xfrm>
              <a:off x="1324" y="3059"/>
              <a:ext cx="614" cy="32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7" name="Google Shape;437;p38"/>
            <p:cNvSpPr txBox="1"/>
            <p:nvPr/>
          </p:nvSpPr>
          <p:spPr>
            <a:xfrm>
              <a:off x="1376" y="3104"/>
              <a:ext cx="254" cy="3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8" name="Google Shape;438;p38"/>
            <p:cNvSpPr txBox="1"/>
            <p:nvPr/>
          </p:nvSpPr>
          <p:spPr>
            <a:xfrm>
              <a:off x="1512" y="3173"/>
              <a:ext cx="458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9" name="Google Shape;439;p38"/>
            <p:cNvSpPr txBox="1"/>
            <p:nvPr/>
          </p:nvSpPr>
          <p:spPr>
            <a:xfrm>
              <a:off x="1512" y="3177"/>
              <a:ext cx="344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400"/>
                <a:buFont typeface="Times New Roman"/>
                <a:buNone/>
              </a:pPr>
              <a:r>
                <a:rPr b="1" i="0" lang="en-US" sz="2400" u="none">
                  <a:solidFill>
                    <a:srgbClr val="C0C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EISO</a:t>
              </a:r>
              <a:endParaRPr/>
            </a:p>
          </p:txBody>
        </p:sp>
        <p:sp>
          <p:nvSpPr>
            <p:cNvPr id="440" name="Google Shape;440;p38"/>
            <p:cNvSpPr txBox="1"/>
            <p:nvPr/>
          </p:nvSpPr>
          <p:spPr>
            <a:xfrm>
              <a:off x="1505" y="3167"/>
              <a:ext cx="458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1" name="Google Shape;441;p38"/>
            <p:cNvSpPr txBox="1"/>
            <p:nvPr/>
          </p:nvSpPr>
          <p:spPr>
            <a:xfrm>
              <a:off x="1505" y="3170"/>
              <a:ext cx="344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rPr b="1" i="0" lang="en-US" sz="2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EISO</a:t>
              </a:r>
              <a:endParaRPr/>
            </a:p>
          </p:txBody>
        </p:sp>
        <p:sp>
          <p:nvSpPr>
            <p:cNvPr id="442" name="Google Shape;442;p38"/>
            <p:cNvSpPr txBox="1"/>
            <p:nvPr/>
          </p:nvSpPr>
          <p:spPr>
            <a:xfrm>
              <a:off x="1373" y="3116"/>
              <a:ext cx="125" cy="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3600"/>
                <a:buFont typeface="Times New Roman"/>
                <a:buNone/>
              </a:pPr>
              <a:r>
                <a:rPr b="1" i="0" lang="en-US" sz="3600" u="none">
                  <a:solidFill>
                    <a:srgbClr val="C0C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endParaRPr/>
            </a:p>
          </p:txBody>
        </p:sp>
        <p:sp>
          <p:nvSpPr>
            <p:cNvPr id="443" name="Google Shape;443;p38"/>
            <p:cNvSpPr txBox="1"/>
            <p:nvPr/>
          </p:nvSpPr>
          <p:spPr>
            <a:xfrm>
              <a:off x="1362" y="3107"/>
              <a:ext cx="125" cy="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3600"/>
                <a:buFont typeface="Times New Roman"/>
                <a:buNone/>
              </a:pPr>
              <a:r>
                <a:rPr b="1" i="0" lang="en-US" sz="3600" u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endParaRPr/>
            </a:p>
          </p:txBody>
        </p:sp>
      </p:grpSp>
      <p:sp>
        <p:nvSpPr>
          <p:cNvPr id="444" name="Google Shape;444;p38"/>
          <p:cNvSpPr txBox="1"/>
          <p:nvPr/>
        </p:nvSpPr>
        <p:spPr>
          <a:xfrm>
            <a:off x="2165350" y="5314950"/>
            <a:ext cx="198437" cy="427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C0C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/>
          </a:p>
        </p:txBody>
      </p:sp>
      <p:sp>
        <p:nvSpPr>
          <p:cNvPr id="445" name="Google Shape;445;p38"/>
          <p:cNvSpPr txBox="1"/>
          <p:nvPr/>
        </p:nvSpPr>
        <p:spPr>
          <a:xfrm>
            <a:off x="2147887" y="5300662"/>
            <a:ext cx="198437" cy="4270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Times New Roman"/>
              <a:buNone/>
            </a:pPr>
            <a:r>
              <a:rPr b="1" i="0" lang="en-US" sz="36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endParaRPr/>
          </a:p>
        </p:txBody>
      </p:sp>
      <p:grpSp>
        <p:nvGrpSpPr>
          <p:cNvPr id="446" name="Google Shape;446;p38"/>
          <p:cNvGrpSpPr/>
          <p:nvPr/>
        </p:nvGrpSpPr>
        <p:grpSpPr>
          <a:xfrm>
            <a:off x="1366837" y="5805487"/>
            <a:ext cx="2312987" cy="441325"/>
            <a:chOff x="862" y="3953"/>
            <a:chExt cx="1457" cy="278"/>
          </a:xfrm>
        </p:grpSpPr>
        <p:pic>
          <p:nvPicPr>
            <p:cNvPr id="447" name="Google Shape;447;p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62" y="3974"/>
              <a:ext cx="340" cy="1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8" name="Google Shape;448;p38"/>
            <p:cNvSpPr txBox="1"/>
            <p:nvPr/>
          </p:nvSpPr>
          <p:spPr>
            <a:xfrm>
              <a:off x="1512" y="4001"/>
              <a:ext cx="807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49" name="Google Shape;449;p38"/>
            <p:cNvSpPr txBox="1"/>
            <p:nvPr/>
          </p:nvSpPr>
          <p:spPr>
            <a:xfrm>
              <a:off x="1512" y="4006"/>
              <a:ext cx="656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2400"/>
                <a:buFont typeface="Times New Roman"/>
                <a:buNone/>
              </a:pPr>
              <a:r>
                <a:rPr b="1" i="0" lang="en-US" sz="2400" u="none">
                  <a:solidFill>
                    <a:srgbClr val="C0C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HITSUKE</a:t>
              </a:r>
              <a:endParaRPr/>
            </a:p>
          </p:txBody>
        </p:sp>
        <p:sp>
          <p:nvSpPr>
            <p:cNvPr id="450" name="Google Shape;450;p38"/>
            <p:cNvSpPr txBox="1"/>
            <p:nvPr/>
          </p:nvSpPr>
          <p:spPr>
            <a:xfrm>
              <a:off x="1505" y="3995"/>
              <a:ext cx="808" cy="2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51" name="Google Shape;451;p38"/>
            <p:cNvSpPr txBox="1"/>
            <p:nvPr/>
          </p:nvSpPr>
          <p:spPr>
            <a:xfrm>
              <a:off x="1505" y="4000"/>
              <a:ext cx="656" cy="1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rPr b="1" i="0" lang="en-US" sz="2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HITSUKE</a:t>
              </a:r>
              <a:endParaRPr/>
            </a:p>
          </p:txBody>
        </p:sp>
        <p:sp>
          <p:nvSpPr>
            <p:cNvPr id="452" name="Google Shape;452;p38"/>
            <p:cNvSpPr txBox="1"/>
            <p:nvPr/>
          </p:nvSpPr>
          <p:spPr>
            <a:xfrm>
              <a:off x="1359" y="3962"/>
              <a:ext cx="125" cy="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C0C0"/>
                </a:buClr>
                <a:buSzPts val="3600"/>
                <a:buFont typeface="Times New Roman"/>
                <a:buNone/>
              </a:pPr>
              <a:r>
                <a:rPr b="1" i="0" lang="en-US" sz="3600" u="none">
                  <a:solidFill>
                    <a:srgbClr val="C0C0C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endParaRPr/>
            </a:p>
          </p:txBody>
        </p:sp>
        <p:sp>
          <p:nvSpPr>
            <p:cNvPr id="453" name="Google Shape;453;p38"/>
            <p:cNvSpPr txBox="1"/>
            <p:nvPr/>
          </p:nvSpPr>
          <p:spPr>
            <a:xfrm>
              <a:off x="1348" y="3953"/>
              <a:ext cx="125" cy="2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3600"/>
                <a:buFont typeface="Times New Roman"/>
                <a:buNone/>
              </a:pPr>
              <a:r>
                <a:rPr b="1" i="0" lang="en-US" sz="3600" u="none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</a:t>
              </a:r>
              <a:endParaRPr/>
            </a:p>
          </p:txBody>
        </p:sp>
      </p:grpSp>
      <p:sp>
        <p:nvSpPr>
          <p:cNvPr id="454" name="Google Shape;454;p38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9"/>
          <p:cNvSpPr txBox="1"/>
          <p:nvPr/>
        </p:nvSpPr>
        <p:spPr>
          <a:xfrm>
            <a:off x="381000" y="1371600"/>
            <a:ext cx="8382000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600"/>
              <a:buFont typeface="Tahoma"/>
              <a:buNone/>
            </a:pPr>
            <a:r>
              <a:rPr b="1" i="0" lang="en-US" sz="26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3- Cell Design (Layout Celular):</a:t>
            </a:r>
            <a:endParaRPr/>
          </a:p>
        </p:txBody>
      </p:sp>
      <p:sp>
        <p:nvSpPr>
          <p:cNvPr id="460" name="Google Shape;460;p39"/>
          <p:cNvSpPr txBox="1"/>
          <p:nvPr/>
        </p:nvSpPr>
        <p:spPr>
          <a:xfrm>
            <a:off x="611187" y="115887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Ferramentas Lean</a:t>
            </a:r>
            <a:endParaRPr/>
          </a:p>
        </p:txBody>
      </p:sp>
      <p:sp>
        <p:nvSpPr>
          <p:cNvPr id="461" name="Google Shape;461;p39"/>
          <p:cNvSpPr txBox="1"/>
          <p:nvPr/>
        </p:nvSpPr>
        <p:spPr>
          <a:xfrm>
            <a:off x="684212" y="1989137"/>
            <a:ext cx="7772400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A251D"/>
              </a:buClr>
              <a:buSzPts val="2100"/>
              <a:buFont typeface="Tahoma"/>
              <a:buNone/>
            </a:pPr>
            <a:r>
              <a:rPr b="0" i="0" lang="en-US" sz="2100" u="none">
                <a:solidFill>
                  <a:srgbClr val="DA251D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0" i="0" lang="en-US" sz="21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Autonomia, conhecimento do processo, reconhecimento.</a:t>
            </a:r>
            <a:r>
              <a:rPr b="0" i="0" lang="en-US" sz="2100" u="none">
                <a:solidFill>
                  <a:srgbClr val="DA251D"/>
                </a:solidFill>
                <a:latin typeface="Tahoma"/>
                <a:ea typeface="Tahoma"/>
                <a:cs typeface="Tahoma"/>
                <a:sym typeface="Tahoma"/>
              </a:rPr>
              <a:t>     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FF6600"/>
              </a:buClr>
              <a:buSzPts val="2100"/>
              <a:buFont typeface="Tahoma"/>
              <a:buNone/>
            </a:pPr>
            <a:r>
              <a:rPr b="0" i="0" lang="en-US" sz="21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3 conceitos principais: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13367A"/>
              </a:buClr>
              <a:buSzPts val="2100"/>
              <a:buFont typeface="Tahoma"/>
              <a:buChar char="–"/>
            </a:pPr>
            <a:r>
              <a:rPr b="0" i="0" lang="en-US" sz="2100" u="none" cap="none" strike="noStrik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tempo </a:t>
            </a:r>
            <a:r>
              <a:rPr b="0" i="1" lang="en-US" sz="2100" u="none" cap="none" strike="noStrik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takt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13367A"/>
              </a:buClr>
              <a:buSzPts val="2100"/>
              <a:buFont typeface="Tahoma"/>
              <a:buChar char="–"/>
            </a:pPr>
            <a:r>
              <a:rPr b="0" i="0" lang="en-US" sz="2100" u="none" cap="none" strike="noStrik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fluxo contínuo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13367A"/>
              </a:buClr>
              <a:buSzPts val="2100"/>
              <a:buFont typeface="Tahoma"/>
              <a:buChar char="–"/>
            </a:pPr>
            <a:r>
              <a:rPr b="0" i="0" lang="en-US" sz="2100" u="none" cap="none" strike="noStrik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GBO (gráfico de balanceamento dos operadores)</a:t>
            </a:r>
            <a:endParaRPr/>
          </a:p>
        </p:txBody>
      </p:sp>
      <p:grpSp>
        <p:nvGrpSpPr>
          <p:cNvPr id="462" name="Google Shape;462;p39"/>
          <p:cNvGrpSpPr/>
          <p:nvPr/>
        </p:nvGrpSpPr>
        <p:grpSpPr>
          <a:xfrm>
            <a:off x="4284662" y="4076700"/>
            <a:ext cx="3527425" cy="2133600"/>
            <a:chOff x="3420" y="1874"/>
            <a:chExt cx="2126" cy="1280"/>
          </a:xfrm>
        </p:grpSpPr>
        <p:grpSp>
          <p:nvGrpSpPr>
            <p:cNvPr id="463" name="Google Shape;463;p39"/>
            <p:cNvGrpSpPr/>
            <p:nvPr/>
          </p:nvGrpSpPr>
          <p:grpSpPr>
            <a:xfrm>
              <a:off x="3420" y="1874"/>
              <a:ext cx="2031" cy="1280"/>
              <a:chOff x="3420" y="1874"/>
              <a:chExt cx="2031" cy="1280"/>
            </a:xfrm>
          </p:grpSpPr>
          <p:sp>
            <p:nvSpPr>
              <p:cNvPr id="464" name="Google Shape;464;p39"/>
              <p:cNvSpPr txBox="1"/>
              <p:nvPr/>
            </p:nvSpPr>
            <p:spPr>
              <a:xfrm>
                <a:off x="3420" y="1874"/>
                <a:ext cx="2031" cy="128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65" name="Google Shape;465;p39"/>
              <p:cNvSpPr txBox="1"/>
              <p:nvPr/>
            </p:nvSpPr>
            <p:spPr>
              <a:xfrm>
                <a:off x="3764" y="1985"/>
                <a:ext cx="1639" cy="815"/>
              </a:xfrm>
              <a:prstGeom prst="rect">
                <a:avLst/>
              </a:prstGeom>
              <a:solidFill>
                <a:srgbClr val="C0C0C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466" name="Google Shape;466;p39"/>
              <p:cNvCxnSpPr/>
              <p:nvPr/>
            </p:nvCxnSpPr>
            <p:spPr>
              <a:xfrm>
                <a:off x="3764" y="2664"/>
                <a:ext cx="1639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67" name="Google Shape;467;p39"/>
              <p:cNvCxnSpPr/>
              <p:nvPr/>
            </p:nvCxnSpPr>
            <p:spPr>
              <a:xfrm>
                <a:off x="3764" y="2527"/>
                <a:ext cx="1639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68" name="Google Shape;468;p39"/>
              <p:cNvCxnSpPr/>
              <p:nvPr/>
            </p:nvCxnSpPr>
            <p:spPr>
              <a:xfrm>
                <a:off x="3764" y="2394"/>
                <a:ext cx="1639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69" name="Google Shape;469;p39"/>
              <p:cNvCxnSpPr/>
              <p:nvPr/>
            </p:nvCxnSpPr>
            <p:spPr>
              <a:xfrm>
                <a:off x="3764" y="2258"/>
                <a:ext cx="1639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70" name="Google Shape;470;p39"/>
              <p:cNvCxnSpPr/>
              <p:nvPr/>
            </p:nvCxnSpPr>
            <p:spPr>
              <a:xfrm>
                <a:off x="3764" y="2121"/>
                <a:ext cx="1639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71" name="Google Shape;471;p39"/>
              <p:cNvCxnSpPr/>
              <p:nvPr/>
            </p:nvCxnSpPr>
            <p:spPr>
              <a:xfrm>
                <a:off x="3764" y="1985"/>
                <a:ext cx="1639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472" name="Google Shape;472;p39"/>
              <p:cNvSpPr txBox="1"/>
              <p:nvPr/>
            </p:nvSpPr>
            <p:spPr>
              <a:xfrm>
                <a:off x="3764" y="1985"/>
                <a:ext cx="1640" cy="816"/>
              </a:xfrm>
              <a:prstGeom prst="rect">
                <a:avLst/>
              </a:prstGeom>
              <a:noFill/>
              <a:ln cap="flat" cmpd="sng" w="9525">
                <a:solidFill>
                  <a:srgbClr val="80808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3" name="Google Shape;473;p39"/>
              <p:cNvSpPr txBox="1"/>
              <p:nvPr/>
            </p:nvSpPr>
            <p:spPr>
              <a:xfrm>
                <a:off x="3888" y="2192"/>
                <a:ext cx="165" cy="609"/>
              </a:xfrm>
              <a:prstGeom prst="rect">
                <a:avLst/>
              </a:prstGeom>
              <a:solidFill>
                <a:srgbClr val="99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4" name="Google Shape;474;p39"/>
              <p:cNvSpPr txBox="1"/>
              <p:nvPr/>
            </p:nvSpPr>
            <p:spPr>
              <a:xfrm>
                <a:off x="4298" y="2214"/>
                <a:ext cx="168" cy="587"/>
              </a:xfrm>
              <a:prstGeom prst="rect">
                <a:avLst/>
              </a:prstGeom>
              <a:solidFill>
                <a:srgbClr val="99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5" name="Google Shape;475;p39"/>
              <p:cNvSpPr txBox="1"/>
              <p:nvPr/>
            </p:nvSpPr>
            <p:spPr>
              <a:xfrm>
                <a:off x="4710" y="2135"/>
                <a:ext cx="164" cy="666"/>
              </a:xfrm>
              <a:prstGeom prst="rect">
                <a:avLst/>
              </a:prstGeom>
              <a:solidFill>
                <a:srgbClr val="99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76" name="Google Shape;476;p39"/>
              <p:cNvSpPr txBox="1"/>
              <p:nvPr/>
            </p:nvSpPr>
            <p:spPr>
              <a:xfrm>
                <a:off x="5119" y="2434"/>
                <a:ext cx="164" cy="367"/>
              </a:xfrm>
              <a:prstGeom prst="rect">
                <a:avLst/>
              </a:prstGeom>
              <a:solidFill>
                <a:srgbClr val="9999FF"/>
              </a:solidFill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cxnSp>
            <p:nvCxnSpPr>
              <p:cNvPr id="477" name="Google Shape;477;p39"/>
              <p:cNvCxnSpPr/>
              <p:nvPr/>
            </p:nvCxnSpPr>
            <p:spPr>
              <a:xfrm>
                <a:off x="3764" y="1985"/>
                <a:ext cx="1" cy="815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78" name="Google Shape;478;p39"/>
              <p:cNvCxnSpPr/>
              <p:nvPr/>
            </p:nvCxnSpPr>
            <p:spPr>
              <a:xfrm>
                <a:off x="3742" y="2800"/>
                <a:ext cx="2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79" name="Google Shape;479;p39"/>
              <p:cNvCxnSpPr/>
              <p:nvPr/>
            </p:nvCxnSpPr>
            <p:spPr>
              <a:xfrm>
                <a:off x="3742" y="2664"/>
                <a:ext cx="2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80" name="Google Shape;480;p39"/>
              <p:cNvCxnSpPr/>
              <p:nvPr/>
            </p:nvCxnSpPr>
            <p:spPr>
              <a:xfrm>
                <a:off x="3742" y="2527"/>
                <a:ext cx="2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81" name="Google Shape;481;p39"/>
              <p:cNvCxnSpPr/>
              <p:nvPr/>
            </p:nvCxnSpPr>
            <p:spPr>
              <a:xfrm>
                <a:off x="3742" y="2394"/>
                <a:ext cx="2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82" name="Google Shape;482;p39"/>
              <p:cNvCxnSpPr/>
              <p:nvPr/>
            </p:nvCxnSpPr>
            <p:spPr>
              <a:xfrm>
                <a:off x="3742" y="2258"/>
                <a:ext cx="2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83" name="Google Shape;483;p39"/>
              <p:cNvCxnSpPr/>
              <p:nvPr/>
            </p:nvCxnSpPr>
            <p:spPr>
              <a:xfrm>
                <a:off x="3742" y="2121"/>
                <a:ext cx="2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84" name="Google Shape;484;p39"/>
              <p:cNvCxnSpPr/>
              <p:nvPr/>
            </p:nvCxnSpPr>
            <p:spPr>
              <a:xfrm>
                <a:off x="3742" y="1985"/>
                <a:ext cx="22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cxnSp>
            <p:nvCxnSpPr>
              <p:cNvPr id="485" name="Google Shape;485;p39"/>
              <p:cNvCxnSpPr/>
              <p:nvPr/>
            </p:nvCxnSpPr>
            <p:spPr>
              <a:xfrm>
                <a:off x="3764" y="2800"/>
                <a:ext cx="1639" cy="1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486" name="Google Shape;486;p39"/>
              <p:cNvSpPr txBox="1"/>
              <p:nvPr/>
            </p:nvSpPr>
            <p:spPr>
              <a:xfrm>
                <a:off x="3665" y="2756"/>
                <a:ext cx="82" cy="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7" name="Google Shape;487;p39"/>
              <p:cNvSpPr txBox="1"/>
              <p:nvPr/>
            </p:nvSpPr>
            <p:spPr>
              <a:xfrm>
                <a:off x="3665" y="2762"/>
                <a:ext cx="42" cy="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/>
              </a:p>
            </p:txBody>
          </p:sp>
          <p:sp>
            <p:nvSpPr>
              <p:cNvPr id="488" name="Google Shape;488;p39"/>
              <p:cNvSpPr txBox="1"/>
              <p:nvPr/>
            </p:nvSpPr>
            <p:spPr>
              <a:xfrm>
                <a:off x="3626" y="2619"/>
                <a:ext cx="130" cy="1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89" name="Google Shape;489;p39"/>
              <p:cNvSpPr txBox="1"/>
              <p:nvPr/>
            </p:nvSpPr>
            <p:spPr>
              <a:xfrm>
                <a:off x="3626" y="2625"/>
                <a:ext cx="84" cy="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10</a:t>
                </a:r>
                <a:endParaRPr/>
              </a:p>
            </p:txBody>
          </p:sp>
          <p:sp>
            <p:nvSpPr>
              <p:cNvPr id="490" name="Google Shape;490;p39"/>
              <p:cNvSpPr txBox="1"/>
              <p:nvPr/>
            </p:nvSpPr>
            <p:spPr>
              <a:xfrm>
                <a:off x="3626" y="2483"/>
                <a:ext cx="130" cy="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1" name="Google Shape;491;p39"/>
              <p:cNvSpPr txBox="1"/>
              <p:nvPr/>
            </p:nvSpPr>
            <p:spPr>
              <a:xfrm>
                <a:off x="3626" y="2489"/>
                <a:ext cx="84" cy="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20</a:t>
                </a:r>
                <a:endParaRPr/>
              </a:p>
            </p:txBody>
          </p:sp>
          <p:sp>
            <p:nvSpPr>
              <p:cNvPr id="492" name="Google Shape;492;p39"/>
              <p:cNvSpPr txBox="1"/>
              <p:nvPr/>
            </p:nvSpPr>
            <p:spPr>
              <a:xfrm>
                <a:off x="3626" y="2346"/>
                <a:ext cx="130" cy="1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3" name="Google Shape;493;p39"/>
              <p:cNvSpPr txBox="1"/>
              <p:nvPr/>
            </p:nvSpPr>
            <p:spPr>
              <a:xfrm>
                <a:off x="3626" y="2352"/>
                <a:ext cx="84" cy="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30</a:t>
                </a:r>
                <a:endParaRPr/>
              </a:p>
            </p:txBody>
          </p:sp>
          <p:sp>
            <p:nvSpPr>
              <p:cNvPr id="494" name="Google Shape;494;p39"/>
              <p:cNvSpPr txBox="1"/>
              <p:nvPr/>
            </p:nvSpPr>
            <p:spPr>
              <a:xfrm>
                <a:off x="3626" y="2214"/>
                <a:ext cx="130" cy="1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5" name="Google Shape;495;p39"/>
              <p:cNvSpPr txBox="1"/>
              <p:nvPr/>
            </p:nvSpPr>
            <p:spPr>
              <a:xfrm>
                <a:off x="3626" y="2220"/>
                <a:ext cx="84" cy="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40</a:t>
                </a:r>
                <a:endParaRPr/>
              </a:p>
            </p:txBody>
          </p:sp>
          <p:sp>
            <p:nvSpPr>
              <p:cNvPr id="496" name="Google Shape;496;p39"/>
              <p:cNvSpPr txBox="1"/>
              <p:nvPr/>
            </p:nvSpPr>
            <p:spPr>
              <a:xfrm>
                <a:off x="3626" y="2078"/>
                <a:ext cx="130" cy="1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7" name="Google Shape;497;p39"/>
              <p:cNvSpPr txBox="1"/>
              <p:nvPr/>
            </p:nvSpPr>
            <p:spPr>
              <a:xfrm>
                <a:off x="3626" y="2083"/>
                <a:ext cx="84" cy="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50</a:t>
                </a:r>
                <a:endParaRPr/>
              </a:p>
            </p:txBody>
          </p:sp>
          <p:sp>
            <p:nvSpPr>
              <p:cNvPr id="498" name="Google Shape;498;p39"/>
              <p:cNvSpPr txBox="1"/>
              <p:nvPr/>
            </p:nvSpPr>
            <p:spPr>
              <a:xfrm>
                <a:off x="3626" y="1941"/>
                <a:ext cx="130" cy="1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499" name="Google Shape;499;p39"/>
              <p:cNvSpPr txBox="1"/>
              <p:nvPr/>
            </p:nvSpPr>
            <p:spPr>
              <a:xfrm>
                <a:off x="3626" y="1947"/>
                <a:ext cx="84" cy="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Times New Roman"/>
                  <a:buNone/>
                </a:pPr>
                <a:r>
                  <a:rPr b="0" i="0" lang="en-US" sz="1400" u="non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60</a:t>
                </a:r>
                <a:endParaRPr/>
              </a:p>
            </p:txBody>
          </p:sp>
          <p:sp>
            <p:nvSpPr>
              <p:cNvPr id="500" name="Google Shape;500;p39"/>
              <p:cNvSpPr txBox="1"/>
              <p:nvPr/>
            </p:nvSpPr>
            <p:spPr>
              <a:xfrm rot="-5400000">
                <a:off x="3363" y="2347"/>
                <a:ext cx="364" cy="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Times New Roman"/>
                  <a:buNone/>
                </a:pPr>
                <a:r>
                  <a:rPr b="1" i="0" lang="en-US" sz="1400" u="non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Tempo (s)</a:t>
                </a:r>
                <a:endParaRPr/>
              </a:p>
            </p:txBody>
          </p:sp>
          <p:sp>
            <p:nvSpPr>
              <p:cNvPr id="501" name="Google Shape;501;p39"/>
              <p:cNvSpPr txBox="1"/>
              <p:nvPr/>
            </p:nvSpPr>
            <p:spPr>
              <a:xfrm>
                <a:off x="3420" y="1874"/>
                <a:ext cx="2031" cy="128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502" name="Google Shape;502;p39"/>
            <p:cNvSpPr txBox="1"/>
            <p:nvPr/>
          </p:nvSpPr>
          <p:spPr>
            <a:xfrm>
              <a:off x="3737" y="2018"/>
              <a:ext cx="1809" cy="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503" name="Google Shape;503;p39"/>
            <p:cNvGrpSpPr/>
            <p:nvPr/>
          </p:nvGrpSpPr>
          <p:grpSpPr>
            <a:xfrm>
              <a:off x="3737" y="2063"/>
              <a:ext cx="1809" cy="12"/>
              <a:chOff x="3737" y="2063"/>
              <a:chExt cx="1809" cy="12"/>
            </a:xfrm>
          </p:grpSpPr>
          <p:sp>
            <p:nvSpPr>
              <p:cNvPr id="504" name="Google Shape;504;p39"/>
              <p:cNvSpPr txBox="1"/>
              <p:nvPr/>
            </p:nvSpPr>
            <p:spPr>
              <a:xfrm>
                <a:off x="3737" y="2063"/>
                <a:ext cx="51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05" name="Google Shape;505;p39"/>
              <p:cNvSpPr txBox="1"/>
              <p:nvPr/>
            </p:nvSpPr>
            <p:spPr>
              <a:xfrm>
                <a:off x="3825" y="2063"/>
                <a:ext cx="50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06" name="Google Shape;506;p39"/>
              <p:cNvSpPr txBox="1"/>
              <p:nvPr/>
            </p:nvSpPr>
            <p:spPr>
              <a:xfrm>
                <a:off x="3914" y="2063"/>
                <a:ext cx="50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07" name="Google Shape;507;p39"/>
              <p:cNvSpPr txBox="1"/>
              <p:nvPr/>
            </p:nvSpPr>
            <p:spPr>
              <a:xfrm>
                <a:off x="4001" y="2063"/>
                <a:ext cx="51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08" name="Google Shape;508;p39"/>
              <p:cNvSpPr txBox="1"/>
              <p:nvPr/>
            </p:nvSpPr>
            <p:spPr>
              <a:xfrm>
                <a:off x="4090" y="2063"/>
                <a:ext cx="50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09" name="Google Shape;509;p39"/>
              <p:cNvSpPr txBox="1"/>
              <p:nvPr/>
            </p:nvSpPr>
            <p:spPr>
              <a:xfrm>
                <a:off x="4177" y="2063"/>
                <a:ext cx="51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10" name="Google Shape;510;p39"/>
              <p:cNvSpPr txBox="1"/>
              <p:nvPr/>
            </p:nvSpPr>
            <p:spPr>
              <a:xfrm>
                <a:off x="4265" y="2063"/>
                <a:ext cx="50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11" name="Google Shape;511;p39"/>
              <p:cNvSpPr txBox="1"/>
              <p:nvPr/>
            </p:nvSpPr>
            <p:spPr>
              <a:xfrm>
                <a:off x="4353" y="2063"/>
                <a:ext cx="51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12" name="Google Shape;512;p39"/>
              <p:cNvSpPr txBox="1"/>
              <p:nvPr/>
            </p:nvSpPr>
            <p:spPr>
              <a:xfrm>
                <a:off x="4441" y="2063"/>
                <a:ext cx="50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13" name="Google Shape;513;p39"/>
              <p:cNvSpPr txBox="1"/>
              <p:nvPr/>
            </p:nvSpPr>
            <p:spPr>
              <a:xfrm>
                <a:off x="4529" y="2063"/>
                <a:ext cx="51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14" name="Google Shape;514;p39"/>
              <p:cNvSpPr txBox="1"/>
              <p:nvPr/>
            </p:nvSpPr>
            <p:spPr>
              <a:xfrm>
                <a:off x="4617" y="2063"/>
                <a:ext cx="50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15" name="Google Shape;515;p39"/>
              <p:cNvSpPr txBox="1"/>
              <p:nvPr/>
            </p:nvSpPr>
            <p:spPr>
              <a:xfrm>
                <a:off x="4705" y="2063"/>
                <a:ext cx="50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16" name="Google Shape;516;p39"/>
              <p:cNvSpPr txBox="1"/>
              <p:nvPr/>
            </p:nvSpPr>
            <p:spPr>
              <a:xfrm>
                <a:off x="4793" y="2063"/>
                <a:ext cx="51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17" name="Google Shape;517;p39"/>
              <p:cNvSpPr txBox="1"/>
              <p:nvPr/>
            </p:nvSpPr>
            <p:spPr>
              <a:xfrm>
                <a:off x="4881" y="2063"/>
                <a:ext cx="50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18" name="Google Shape;518;p39"/>
              <p:cNvSpPr txBox="1"/>
              <p:nvPr/>
            </p:nvSpPr>
            <p:spPr>
              <a:xfrm>
                <a:off x="4969" y="2063"/>
                <a:ext cx="51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19" name="Google Shape;519;p39"/>
              <p:cNvSpPr txBox="1"/>
              <p:nvPr/>
            </p:nvSpPr>
            <p:spPr>
              <a:xfrm>
                <a:off x="5057" y="2063"/>
                <a:ext cx="50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20" name="Google Shape;520;p39"/>
              <p:cNvSpPr txBox="1"/>
              <p:nvPr/>
            </p:nvSpPr>
            <p:spPr>
              <a:xfrm>
                <a:off x="5145" y="2063"/>
                <a:ext cx="50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21" name="Google Shape;521;p39"/>
              <p:cNvSpPr txBox="1"/>
              <p:nvPr/>
            </p:nvSpPr>
            <p:spPr>
              <a:xfrm>
                <a:off x="5233" y="2063"/>
                <a:ext cx="50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22" name="Google Shape;522;p39"/>
              <p:cNvSpPr txBox="1"/>
              <p:nvPr/>
            </p:nvSpPr>
            <p:spPr>
              <a:xfrm>
                <a:off x="5321" y="2063"/>
                <a:ext cx="50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23" name="Google Shape;523;p39"/>
              <p:cNvSpPr txBox="1"/>
              <p:nvPr/>
            </p:nvSpPr>
            <p:spPr>
              <a:xfrm>
                <a:off x="5409" y="2063"/>
                <a:ext cx="50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524" name="Google Shape;524;p39"/>
              <p:cNvSpPr txBox="1"/>
              <p:nvPr/>
            </p:nvSpPr>
            <p:spPr>
              <a:xfrm>
                <a:off x="5497" y="2063"/>
                <a:ext cx="49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pic>
          <p:nvPicPr>
            <p:cNvPr id="525" name="Google Shape;525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46" y="2809"/>
              <a:ext cx="156" cy="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27" y="2821"/>
              <a:ext cx="156" cy="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41" y="2821"/>
              <a:ext cx="156" cy="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49" y="2821"/>
              <a:ext cx="155" cy="1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" name="Google Shape;529;p39"/>
            <p:cNvSpPr txBox="1"/>
            <p:nvPr/>
          </p:nvSpPr>
          <p:spPr>
            <a:xfrm>
              <a:off x="3420" y="1874"/>
              <a:ext cx="2031" cy="128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0" name="Google Shape;530;p39"/>
            <p:cNvSpPr txBox="1"/>
            <p:nvPr/>
          </p:nvSpPr>
          <p:spPr>
            <a:xfrm>
              <a:off x="3764" y="1985"/>
              <a:ext cx="1639" cy="815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31" name="Google Shape;531;p39"/>
            <p:cNvCxnSpPr/>
            <p:nvPr/>
          </p:nvCxnSpPr>
          <p:spPr>
            <a:xfrm>
              <a:off x="3764" y="2664"/>
              <a:ext cx="1639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2" name="Google Shape;532;p39"/>
            <p:cNvCxnSpPr/>
            <p:nvPr/>
          </p:nvCxnSpPr>
          <p:spPr>
            <a:xfrm>
              <a:off x="3764" y="2527"/>
              <a:ext cx="1639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3" name="Google Shape;533;p39"/>
            <p:cNvCxnSpPr/>
            <p:nvPr/>
          </p:nvCxnSpPr>
          <p:spPr>
            <a:xfrm>
              <a:off x="3764" y="2394"/>
              <a:ext cx="1639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4" name="Google Shape;534;p39"/>
            <p:cNvCxnSpPr/>
            <p:nvPr/>
          </p:nvCxnSpPr>
          <p:spPr>
            <a:xfrm>
              <a:off x="3764" y="2258"/>
              <a:ext cx="1639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5" name="Google Shape;535;p39"/>
            <p:cNvCxnSpPr/>
            <p:nvPr/>
          </p:nvCxnSpPr>
          <p:spPr>
            <a:xfrm>
              <a:off x="3764" y="2121"/>
              <a:ext cx="1639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36" name="Google Shape;536;p39"/>
            <p:cNvCxnSpPr/>
            <p:nvPr/>
          </p:nvCxnSpPr>
          <p:spPr>
            <a:xfrm>
              <a:off x="3764" y="1985"/>
              <a:ext cx="1639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37" name="Google Shape;537;p39"/>
            <p:cNvSpPr txBox="1"/>
            <p:nvPr/>
          </p:nvSpPr>
          <p:spPr>
            <a:xfrm>
              <a:off x="3764" y="1985"/>
              <a:ext cx="1640" cy="816"/>
            </a:xfrm>
            <a:prstGeom prst="rect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8" name="Google Shape;538;p39"/>
            <p:cNvSpPr txBox="1"/>
            <p:nvPr/>
          </p:nvSpPr>
          <p:spPr>
            <a:xfrm>
              <a:off x="3888" y="2192"/>
              <a:ext cx="165" cy="609"/>
            </a:xfrm>
            <a:prstGeom prst="rect">
              <a:avLst/>
            </a:prstGeom>
            <a:solidFill>
              <a:srgbClr val="999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9" name="Google Shape;539;p39"/>
            <p:cNvSpPr txBox="1"/>
            <p:nvPr/>
          </p:nvSpPr>
          <p:spPr>
            <a:xfrm>
              <a:off x="4298" y="2214"/>
              <a:ext cx="168" cy="587"/>
            </a:xfrm>
            <a:prstGeom prst="rect">
              <a:avLst/>
            </a:prstGeom>
            <a:solidFill>
              <a:srgbClr val="999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0" name="Google Shape;540;p39"/>
            <p:cNvSpPr txBox="1"/>
            <p:nvPr/>
          </p:nvSpPr>
          <p:spPr>
            <a:xfrm>
              <a:off x="4710" y="2135"/>
              <a:ext cx="164" cy="666"/>
            </a:xfrm>
            <a:prstGeom prst="rect">
              <a:avLst/>
            </a:prstGeom>
            <a:solidFill>
              <a:srgbClr val="999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41" name="Google Shape;541;p39"/>
            <p:cNvSpPr txBox="1"/>
            <p:nvPr/>
          </p:nvSpPr>
          <p:spPr>
            <a:xfrm>
              <a:off x="5119" y="2434"/>
              <a:ext cx="164" cy="367"/>
            </a:xfrm>
            <a:prstGeom prst="rect">
              <a:avLst/>
            </a:prstGeom>
            <a:solidFill>
              <a:srgbClr val="999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42" name="Google Shape;542;p39"/>
            <p:cNvCxnSpPr/>
            <p:nvPr/>
          </p:nvCxnSpPr>
          <p:spPr>
            <a:xfrm>
              <a:off x="3764" y="1985"/>
              <a:ext cx="1" cy="81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3" name="Google Shape;543;p39"/>
            <p:cNvCxnSpPr/>
            <p:nvPr/>
          </p:nvCxnSpPr>
          <p:spPr>
            <a:xfrm>
              <a:off x="3742" y="2800"/>
              <a:ext cx="2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4" name="Google Shape;544;p39"/>
            <p:cNvCxnSpPr/>
            <p:nvPr/>
          </p:nvCxnSpPr>
          <p:spPr>
            <a:xfrm>
              <a:off x="3742" y="2664"/>
              <a:ext cx="2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5" name="Google Shape;545;p39"/>
            <p:cNvCxnSpPr/>
            <p:nvPr/>
          </p:nvCxnSpPr>
          <p:spPr>
            <a:xfrm>
              <a:off x="3742" y="2527"/>
              <a:ext cx="2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6" name="Google Shape;546;p39"/>
            <p:cNvCxnSpPr/>
            <p:nvPr/>
          </p:nvCxnSpPr>
          <p:spPr>
            <a:xfrm>
              <a:off x="3742" y="2394"/>
              <a:ext cx="2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7" name="Google Shape;547;p39"/>
            <p:cNvCxnSpPr/>
            <p:nvPr/>
          </p:nvCxnSpPr>
          <p:spPr>
            <a:xfrm>
              <a:off x="3742" y="2258"/>
              <a:ext cx="2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8" name="Google Shape;548;p39"/>
            <p:cNvCxnSpPr/>
            <p:nvPr/>
          </p:nvCxnSpPr>
          <p:spPr>
            <a:xfrm>
              <a:off x="3742" y="2121"/>
              <a:ext cx="2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9" name="Google Shape;549;p39"/>
            <p:cNvCxnSpPr/>
            <p:nvPr/>
          </p:nvCxnSpPr>
          <p:spPr>
            <a:xfrm>
              <a:off x="3742" y="1985"/>
              <a:ext cx="2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50" name="Google Shape;550;p39"/>
            <p:cNvCxnSpPr/>
            <p:nvPr/>
          </p:nvCxnSpPr>
          <p:spPr>
            <a:xfrm>
              <a:off x="3764" y="2800"/>
              <a:ext cx="1639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51" name="Google Shape;551;p39"/>
            <p:cNvSpPr txBox="1"/>
            <p:nvPr/>
          </p:nvSpPr>
          <p:spPr>
            <a:xfrm>
              <a:off x="3665" y="2756"/>
              <a:ext cx="82" cy="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2" name="Google Shape;552;p39"/>
            <p:cNvSpPr txBox="1"/>
            <p:nvPr/>
          </p:nvSpPr>
          <p:spPr>
            <a:xfrm>
              <a:off x="3665" y="2762"/>
              <a:ext cx="42" cy="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/>
            </a:p>
          </p:txBody>
        </p:sp>
        <p:sp>
          <p:nvSpPr>
            <p:cNvPr id="553" name="Google Shape;553;p39"/>
            <p:cNvSpPr txBox="1"/>
            <p:nvPr/>
          </p:nvSpPr>
          <p:spPr>
            <a:xfrm>
              <a:off x="3626" y="2619"/>
              <a:ext cx="130" cy="1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4" name="Google Shape;554;p39"/>
            <p:cNvSpPr txBox="1"/>
            <p:nvPr/>
          </p:nvSpPr>
          <p:spPr>
            <a:xfrm>
              <a:off x="3626" y="2625"/>
              <a:ext cx="84" cy="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r>
              <a:endParaRPr/>
            </a:p>
          </p:txBody>
        </p:sp>
        <p:sp>
          <p:nvSpPr>
            <p:cNvPr id="555" name="Google Shape;555;p39"/>
            <p:cNvSpPr txBox="1"/>
            <p:nvPr/>
          </p:nvSpPr>
          <p:spPr>
            <a:xfrm>
              <a:off x="3626" y="2483"/>
              <a:ext cx="130" cy="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6" name="Google Shape;556;p39"/>
            <p:cNvSpPr txBox="1"/>
            <p:nvPr/>
          </p:nvSpPr>
          <p:spPr>
            <a:xfrm>
              <a:off x="3626" y="2489"/>
              <a:ext cx="84" cy="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20</a:t>
              </a:r>
              <a:endParaRPr/>
            </a:p>
          </p:txBody>
        </p:sp>
        <p:sp>
          <p:nvSpPr>
            <p:cNvPr id="557" name="Google Shape;557;p39"/>
            <p:cNvSpPr txBox="1"/>
            <p:nvPr/>
          </p:nvSpPr>
          <p:spPr>
            <a:xfrm>
              <a:off x="3626" y="2346"/>
              <a:ext cx="130" cy="1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58" name="Google Shape;558;p39"/>
            <p:cNvSpPr txBox="1"/>
            <p:nvPr/>
          </p:nvSpPr>
          <p:spPr>
            <a:xfrm>
              <a:off x="3626" y="2352"/>
              <a:ext cx="84" cy="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30</a:t>
              </a:r>
              <a:endParaRPr/>
            </a:p>
          </p:txBody>
        </p:sp>
        <p:sp>
          <p:nvSpPr>
            <p:cNvPr id="559" name="Google Shape;559;p39"/>
            <p:cNvSpPr txBox="1"/>
            <p:nvPr/>
          </p:nvSpPr>
          <p:spPr>
            <a:xfrm>
              <a:off x="3626" y="2214"/>
              <a:ext cx="130" cy="1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0" name="Google Shape;560;p39"/>
            <p:cNvSpPr txBox="1"/>
            <p:nvPr/>
          </p:nvSpPr>
          <p:spPr>
            <a:xfrm>
              <a:off x="3626" y="2220"/>
              <a:ext cx="84" cy="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40</a:t>
              </a:r>
              <a:endParaRPr/>
            </a:p>
          </p:txBody>
        </p:sp>
        <p:sp>
          <p:nvSpPr>
            <p:cNvPr id="561" name="Google Shape;561;p39"/>
            <p:cNvSpPr txBox="1"/>
            <p:nvPr/>
          </p:nvSpPr>
          <p:spPr>
            <a:xfrm>
              <a:off x="3626" y="2078"/>
              <a:ext cx="130" cy="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2" name="Google Shape;562;p39"/>
            <p:cNvSpPr txBox="1"/>
            <p:nvPr/>
          </p:nvSpPr>
          <p:spPr>
            <a:xfrm>
              <a:off x="3626" y="2083"/>
              <a:ext cx="84" cy="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50</a:t>
              </a:r>
              <a:endParaRPr/>
            </a:p>
          </p:txBody>
        </p:sp>
        <p:sp>
          <p:nvSpPr>
            <p:cNvPr id="563" name="Google Shape;563;p39"/>
            <p:cNvSpPr txBox="1"/>
            <p:nvPr/>
          </p:nvSpPr>
          <p:spPr>
            <a:xfrm>
              <a:off x="3626" y="1941"/>
              <a:ext cx="130" cy="1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4" name="Google Shape;564;p39"/>
            <p:cNvSpPr txBox="1"/>
            <p:nvPr/>
          </p:nvSpPr>
          <p:spPr>
            <a:xfrm>
              <a:off x="3626" y="1947"/>
              <a:ext cx="84" cy="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60</a:t>
              </a:r>
              <a:endParaRPr/>
            </a:p>
          </p:txBody>
        </p:sp>
        <p:sp>
          <p:nvSpPr>
            <p:cNvPr id="565" name="Google Shape;565;p39"/>
            <p:cNvSpPr txBox="1"/>
            <p:nvPr/>
          </p:nvSpPr>
          <p:spPr>
            <a:xfrm rot="-5400000">
              <a:off x="3363" y="2347"/>
              <a:ext cx="364" cy="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1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Tempo (s)</a:t>
              </a:r>
              <a:endParaRPr/>
            </a:p>
          </p:txBody>
        </p:sp>
        <p:sp>
          <p:nvSpPr>
            <p:cNvPr id="566" name="Google Shape;566;p39"/>
            <p:cNvSpPr txBox="1"/>
            <p:nvPr/>
          </p:nvSpPr>
          <p:spPr>
            <a:xfrm>
              <a:off x="3420" y="1874"/>
              <a:ext cx="2031" cy="128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7" name="Google Shape;567;p39"/>
            <p:cNvSpPr txBox="1"/>
            <p:nvPr/>
          </p:nvSpPr>
          <p:spPr>
            <a:xfrm>
              <a:off x="3420" y="1874"/>
              <a:ext cx="2031" cy="128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8" name="Google Shape;568;p39"/>
            <p:cNvSpPr txBox="1"/>
            <p:nvPr/>
          </p:nvSpPr>
          <p:spPr>
            <a:xfrm>
              <a:off x="3764" y="1985"/>
              <a:ext cx="1639" cy="815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69" name="Google Shape;569;p39"/>
            <p:cNvCxnSpPr/>
            <p:nvPr/>
          </p:nvCxnSpPr>
          <p:spPr>
            <a:xfrm>
              <a:off x="3764" y="2664"/>
              <a:ext cx="1639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70" name="Google Shape;570;p39"/>
            <p:cNvCxnSpPr/>
            <p:nvPr/>
          </p:nvCxnSpPr>
          <p:spPr>
            <a:xfrm>
              <a:off x="3764" y="2527"/>
              <a:ext cx="1639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71" name="Google Shape;571;p39"/>
            <p:cNvCxnSpPr/>
            <p:nvPr/>
          </p:nvCxnSpPr>
          <p:spPr>
            <a:xfrm>
              <a:off x="3764" y="2394"/>
              <a:ext cx="1639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72" name="Google Shape;572;p39"/>
            <p:cNvCxnSpPr/>
            <p:nvPr/>
          </p:nvCxnSpPr>
          <p:spPr>
            <a:xfrm>
              <a:off x="3764" y="2258"/>
              <a:ext cx="1639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73" name="Google Shape;573;p39"/>
            <p:cNvCxnSpPr/>
            <p:nvPr/>
          </p:nvCxnSpPr>
          <p:spPr>
            <a:xfrm>
              <a:off x="3764" y="2121"/>
              <a:ext cx="1639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74" name="Google Shape;574;p39"/>
            <p:cNvCxnSpPr/>
            <p:nvPr/>
          </p:nvCxnSpPr>
          <p:spPr>
            <a:xfrm>
              <a:off x="3764" y="1985"/>
              <a:ext cx="1639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75" name="Google Shape;575;p39"/>
            <p:cNvSpPr txBox="1"/>
            <p:nvPr/>
          </p:nvSpPr>
          <p:spPr>
            <a:xfrm>
              <a:off x="3764" y="1985"/>
              <a:ext cx="1640" cy="816"/>
            </a:xfrm>
            <a:prstGeom prst="rect">
              <a:avLst/>
            </a:prstGeom>
            <a:noFill/>
            <a:ln cap="flat" cmpd="sng" w="9525">
              <a:solidFill>
                <a:srgbClr val="80808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6" name="Google Shape;576;p39"/>
            <p:cNvSpPr txBox="1"/>
            <p:nvPr/>
          </p:nvSpPr>
          <p:spPr>
            <a:xfrm>
              <a:off x="3888" y="2192"/>
              <a:ext cx="165" cy="609"/>
            </a:xfrm>
            <a:prstGeom prst="rect">
              <a:avLst/>
            </a:prstGeom>
            <a:solidFill>
              <a:srgbClr val="999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7" name="Google Shape;577;p39"/>
            <p:cNvSpPr txBox="1"/>
            <p:nvPr/>
          </p:nvSpPr>
          <p:spPr>
            <a:xfrm>
              <a:off x="4298" y="2214"/>
              <a:ext cx="168" cy="587"/>
            </a:xfrm>
            <a:prstGeom prst="rect">
              <a:avLst/>
            </a:prstGeom>
            <a:solidFill>
              <a:srgbClr val="999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8" name="Google Shape;578;p39"/>
            <p:cNvSpPr txBox="1"/>
            <p:nvPr/>
          </p:nvSpPr>
          <p:spPr>
            <a:xfrm>
              <a:off x="4710" y="2135"/>
              <a:ext cx="164" cy="666"/>
            </a:xfrm>
            <a:prstGeom prst="rect">
              <a:avLst/>
            </a:prstGeom>
            <a:solidFill>
              <a:srgbClr val="999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79" name="Google Shape;579;p39"/>
            <p:cNvSpPr txBox="1"/>
            <p:nvPr/>
          </p:nvSpPr>
          <p:spPr>
            <a:xfrm>
              <a:off x="5119" y="2434"/>
              <a:ext cx="164" cy="367"/>
            </a:xfrm>
            <a:prstGeom prst="rect">
              <a:avLst/>
            </a:prstGeom>
            <a:solidFill>
              <a:srgbClr val="9999FF"/>
            </a:solidFill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580" name="Google Shape;580;p39"/>
            <p:cNvCxnSpPr/>
            <p:nvPr/>
          </p:nvCxnSpPr>
          <p:spPr>
            <a:xfrm>
              <a:off x="3764" y="1985"/>
              <a:ext cx="1" cy="815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1" name="Google Shape;581;p39"/>
            <p:cNvCxnSpPr/>
            <p:nvPr/>
          </p:nvCxnSpPr>
          <p:spPr>
            <a:xfrm>
              <a:off x="3742" y="2800"/>
              <a:ext cx="2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2" name="Google Shape;582;p39"/>
            <p:cNvCxnSpPr/>
            <p:nvPr/>
          </p:nvCxnSpPr>
          <p:spPr>
            <a:xfrm>
              <a:off x="3742" y="2664"/>
              <a:ext cx="2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3" name="Google Shape;583;p39"/>
            <p:cNvCxnSpPr/>
            <p:nvPr/>
          </p:nvCxnSpPr>
          <p:spPr>
            <a:xfrm>
              <a:off x="3742" y="2527"/>
              <a:ext cx="2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4" name="Google Shape;584;p39"/>
            <p:cNvCxnSpPr/>
            <p:nvPr/>
          </p:nvCxnSpPr>
          <p:spPr>
            <a:xfrm>
              <a:off x="3742" y="2394"/>
              <a:ext cx="2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5" name="Google Shape;585;p39"/>
            <p:cNvCxnSpPr/>
            <p:nvPr/>
          </p:nvCxnSpPr>
          <p:spPr>
            <a:xfrm>
              <a:off x="3742" y="2258"/>
              <a:ext cx="2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6" name="Google Shape;586;p39"/>
            <p:cNvCxnSpPr/>
            <p:nvPr/>
          </p:nvCxnSpPr>
          <p:spPr>
            <a:xfrm>
              <a:off x="3742" y="2121"/>
              <a:ext cx="2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7" name="Google Shape;587;p39"/>
            <p:cNvCxnSpPr/>
            <p:nvPr/>
          </p:nvCxnSpPr>
          <p:spPr>
            <a:xfrm>
              <a:off x="3742" y="1985"/>
              <a:ext cx="22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8" name="Google Shape;588;p39"/>
            <p:cNvCxnSpPr/>
            <p:nvPr/>
          </p:nvCxnSpPr>
          <p:spPr>
            <a:xfrm>
              <a:off x="3764" y="2800"/>
              <a:ext cx="1639" cy="1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89" name="Google Shape;589;p39"/>
            <p:cNvSpPr txBox="1"/>
            <p:nvPr/>
          </p:nvSpPr>
          <p:spPr>
            <a:xfrm>
              <a:off x="3665" y="2756"/>
              <a:ext cx="82" cy="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0" name="Google Shape;590;p39"/>
            <p:cNvSpPr txBox="1"/>
            <p:nvPr/>
          </p:nvSpPr>
          <p:spPr>
            <a:xfrm>
              <a:off x="3665" y="2762"/>
              <a:ext cx="42" cy="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endParaRPr/>
            </a:p>
          </p:txBody>
        </p:sp>
        <p:sp>
          <p:nvSpPr>
            <p:cNvPr id="591" name="Google Shape;591;p39"/>
            <p:cNvSpPr txBox="1"/>
            <p:nvPr/>
          </p:nvSpPr>
          <p:spPr>
            <a:xfrm>
              <a:off x="3626" y="2619"/>
              <a:ext cx="130" cy="1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2" name="Google Shape;592;p39"/>
            <p:cNvSpPr txBox="1"/>
            <p:nvPr/>
          </p:nvSpPr>
          <p:spPr>
            <a:xfrm>
              <a:off x="3626" y="2625"/>
              <a:ext cx="84" cy="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10</a:t>
              </a:r>
              <a:endParaRPr/>
            </a:p>
          </p:txBody>
        </p:sp>
        <p:sp>
          <p:nvSpPr>
            <p:cNvPr id="593" name="Google Shape;593;p39"/>
            <p:cNvSpPr txBox="1"/>
            <p:nvPr/>
          </p:nvSpPr>
          <p:spPr>
            <a:xfrm>
              <a:off x="3626" y="2483"/>
              <a:ext cx="130" cy="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4" name="Google Shape;594;p39"/>
            <p:cNvSpPr txBox="1"/>
            <p:nvPr/>
          </p:nvSpPr>
          <p:spPr>
            <a:xfrm>
              <a:off x="3626" y="2489"/>
              <a:ext cx="84" cy="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20</a:t>
              </a:r>
              <a:endParaRPr/>
            </a:p>
          </p:txBody>
        </p:sp>
        <p:sp>
          <p:nvSpPr>
            <p:cNvPr id="595" name="Google Shape;595;p39"/>
            <p:cNvSpPr txBox="1"/>
            <p:nvPr/>
          </p:nvSpPr>
          <p:spPr>
            <a:xfrm>
              <a:off x="3626" y="2346"/>
              <a:ext cx="130" cy="1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6" name="Google Shape;596;p39"/>
            <p:cNvSpPr txBox="1"/>
            <p:nvPr/>
          </p:nvSpPr>
          <p:spPr>
            <a:xfrm>
              <a:off x="3626" y="2352"/>
              <a:ext cx="84" cy="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30</a:t>
              </a:r>
              <a:endParaRPr/>
            </a:p>
          </p:txBody>
        </p:sp>
        <p:sp>
          <p:nvSpPr>
            <p:cNvPr id="597" name="Google Shape;597;p39"/>
            <p:cNvSpPr txBox="1"/>
            <p:nvPr/>
          </p:nvSpPr>
          <p:spPr>
            <a:xfrm>
              <a:off x="3626" y="2214"/>
              <a:ext cx="130" cy="1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98" name="Google Shape;598;p39"/>
            <p:cNvSpPr txBox="1"/>
            <p:nvPr/>
          </p:nvSpPr>
          <p:spPr>
            <a:xfrm>
              <a:off x="3626" y="2220"/>
              <a:ext cx="84" cy="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40</a:t>
              </a:r>
              <a:endParaRPr/>
            </a:p>
          </p:txBody>
        </p:sp>
        <p:sp>
          <p:nvSpPr>
            <p:cNvPr id="599" name="Google Shape;599;p39"/>
            <p:cNvSpPr txBox="1"/>
            <p:nvPr/>
          </p:nvSpPr>
          <p:spPr>
            <a:xfrm>
              <a:off x="3626" y="2078"/>
              <a:ext cx="130" cy="11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0" name="Google Shape;600;p39"/>
            <p:cNvSpPr txBox="1"/>
            <p:nvPr/>
          </p:nvSpPr>
          <p:spPr>
            <a:xfrm>
              <a:off x="3626" y="2083"/>
              <a:ext cx="84" cy="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50</a:t>
              </a:r>
              <a:endParaRPr/>
            </a:p>
          </p:txBody>
        </p:sp>
        <p:sp>
          <p:nvSpPr>
            <p:cNvPr id="601" name="Google Shape;601;p39"/>
            <p:cNvSpPr txBox="1"/>
            <p:nvPr/>
          </p:nvSpPr>
          <p:spPr>
            <a:xfrm>
              <a:off x="3626" y="1941"/>
              <a:ext cx="130" cy="1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2" name="Google Shape;602;p39"/>
            <p:cNvSpPr txBox="1"/>
            <p:nvPr/>
          </p:nvSpPr>
          <p:spPr>
            <a:xfrm>
              <a:off x="3626" y="1947"/>
              <a:ext cx="84" cy="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60</a:t>
              </a:r>
              <a:endParaRPr/>
            </a:p>
          </p:txBody>
        </p:sp>
        <p:sp>
          <p:nvSpPr>
            <p:cNvPr id="603" name="Google Shape;603;p39"/>
            <p:cNvSpPr txBox="1"/>
            <p:nvPr/>
          </p:nvSpPr>
          <p:spPr>
            <a:xfrm rot="-5400000">
              <a:off x="3363" y="2347"/>
              <a:ext cx="364" cy="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1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Tempo (s)</a:t>
              </a:r>
              <a:endParaRPr/>
            </a:p>
          </p:txBody>
        </p:sp>
        <p:sp>
          <p:nvSpPr>
            <p:cNvPr id="604" name="Google Shape;604;p39"/>
            <p:cNvSpPr txBox="1"/>
            <p:nvPr/>
          </p:nvSpPr>
          <p:spPr>
            <a:xfrm>
              <a:off x="3420" y="1874"/>
              <a:ext cx="2031" cy="128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5" name="Google Shape;605;p39"/>
            <p:cNvSpPr txBox="1"/>
            <p:nvPr/>
          </p:nvSpPr>
          <p:spPr>
            <a:xfrm>
              <a:off x="3737" y="2018"/>
              <a:ext cx="1809" cy="1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6" name="Google Shape;606;p39"/>
            <p:cNvSpPr txBox="1"/>
            <p:nvPr/>
          </p:nvSpPr>
          <p:spPr>
            <a:xfrm>
              <a:off x="3737" y="2063"/>
              <a:ext cx="51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7" name="Google Shape;607;p39"/>
            <p:cNvSpPr txBox="1"/>
            <p:nvPr/>
          </p:nvSpPr>
          <p:spPr>
            <a:xfrm>
              <a:off x="3825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8" name="Google Shape;608;p39"/>
            <p:cNvSpPr txBox="1"/>
            <p:nvPr/>
          </p:nvSpPr>
          <p:spPr>
            <a:xfrm>
              <a:off x="3914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09" name="Google Shape;609;p39"/>
            <p:cNvSpPr txBox="1"/>
            <p:nvPr/>
          </p:nvSpPr>
          <p:spPr>
            <a:xfrm>
              <a:off x="4001" y="2063"/>
              <a:ext cx="51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0" name="Google Shape;610;p39"/>
            <p:cNvSpPr txBox="1"/>
            <p:nvPr/>
          </p:nvSpPr>
          <p:spPr>
            <a:xfrm>
              <a:off x="4090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1" name="Google Shape;611;p39"/>
            <p:cNvSpPr txBox="1"/>
            <p:nvPr/>
          </p:nvSpPr>
          <p:spPr>
            <a:xfrm>
              <a:off x="4177" y="2063"/>
              <a:ext cx="51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2" name="Google Shape;612;p39"/>
            <p:cNvSpPr txBox="1"/>
            <p:nvPr/>
          </p:nvSpPr>
          <p:spPr>
            <a:xfrm>
              <a:off x="4265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3" name="Google Shape;613;p39"/>
            <p:cNvSpPr txBox="1"/>
            <p:nvPr/>
          </p:nvSpPr>
          <p:spPr>
            <a:xfrm>
              <a:off x="4353" y="2063"/>
              <a:ext cx="51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4" name="Google Shape;614;p39"/>
            <p:cNvSpPr txBox="1"/>
            <p:nvPr/>
          </p:nvSpPr>
          <p:spPr>
            <a:xfrm>
              <a:off x="4441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5" name="Google Shape;615;p39"/>
            <p:cNvSpPr txBox="1"/>
            <p:nvPr/>
          </p:nvSpPr>
          <p:spPr>
            <a:xfrm>
              <a:off x="4529" y="2063"/>
              <a:ext cx="51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6" name="Google Shape;616;p39"/>
            <p:cNvSpPr txBox="1"/>
            <p:nvPr/>
          </p:nvSpPr>
          <p:spPr>
            <a:xfrm>
              <a:off x="4617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7" name="Google Shape;617;p39"/>
            <p:cNvSpPr txBox="1"/>
            <p:nvPr/>
          </p:nvSpPr>
          <p:spPr>
            <a:xfrm>
              <a:off x="4705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8" name="Google Shape;618;p39"/>
            <p:cNvSpPr txBox="1"/>
            <p:nvPr/>
          </p:nvSpPr>
          <p:spPr>
            <a:xfrm>
              <a:off x="4793" y="2063"/>
              <a:ext cx="51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19" name="Google Shape;619;p39"/>
            <p:cNvSpPr txBox="1"/>
            <p:nvPr/>
          </p:nvSpPr>
          <p:spPr>
            <a:xfrm>
              <a:off x="4881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0" name="Google Shape;620;p39"/>
            <p:cNvSpPr txBox="1"/>
            <p:nvPr/>
          </p:nvSpPr>
          <p:spPr>
            <a:xfrm>
              <a:off x="4969" y="2063"/>
              <a:ext cx="51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1" name="Google Shape;621;p39"/>
            <p:cNvSpPr txBox="1"/>
            <p:nvPr/>
          </p:nvSpPr>
          <p:spPr>
            <a:xfrm>
              <a:off x="5057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2" name="Google Shape;622;p39"/>
            <p:cNvSpPr txBox="1"/>
            <p:nvPr/>
          </p:nvSpPr>
          <p:spPr>
            <a:xfrm>
              <a:off x="5145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3" name="Google Shape;623;p39"/>
            <p:cNvSpPr txBox="1"/>
            <p:nvPr/>
          </p:nvSpPr>
          <p:spPr>
            <a:xfrm>
              <a:off x="5233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4" name="Google Shape;624;p39"/>
            <p:cNvSpPr txBox="1"/>
            <p:nvPr/>
          </p:nvSpPr>
          <p:spPr>
            <a:xfrm>
              <a:off x="5321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5" name="Google Shape;625;p39"/>
            <p:cNvSpPr txBox="1"/>
            <p:nvPr/>
          </p:nvSpPr>
          <p:spPr>
            <a:xfrm>
              <a:off x="3737" y="2063"/>
              <a:ext cx="51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6" name="Google Shape;626;p39"/>
            <p:cNvSpPr txBox="1"/>
            <p:nvPr/>
          </p:nvSpPr>
          <p:spPr>
            <a:xfrm>
              <a:off x="3825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7" name="Google Shape;627;p39"/>
            <p:cNvSpPr txBox="1"/>
            <p:nvPr/>
          </p:nvSpPr>
          <p:spPr>
            <a:xfrm>
              <a:off x="3914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8" name="Google Shape;628;p39"/>
            <p:cNvSpPr txBox="1"/>
            <p:nvPr/>
          </p:nvSpPr>
          <p:spPr>
            <a:xfrm>
              <a:off x="4001" y="2063"/>
              <a:ext cx="51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29" name="Google Shape;629;p39"/>
            <p:cNvSpPr txBox="1"/>
            <p:nvPr/>
          </p:nvSpPr>
          <p:spPr>
            <a:xfrm>
              <a:off x="4090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0" name="Google Shape;630;p39"/>
            <p:cNvSpPr txBox="1"/>
            <p:nvPr/>
          </p:nvSpPr>
          <p:spPr>
            <a:xfrm>
              <a:off x="4177" y="2063"/>
              <a:ext cx="51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1" name="Google Shape;631;p39"/>
            <p:cNvSpPr txBox="1"/>
            <p:nvPr/>
          </p:nvSpPr>
          <p:spPr>
            <a:xfrm>
              <a:off x="4265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2" name="Google Shape;632;p39"/>
            <p:cNvSpPr txBox="1"/>
            <p:nvPr/>
          </p:nvSpPr>
          <p:spPr>
            <a:xfrm>
              <a:off x="4353" y="2063"/>
              <a:ext cx="51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3" name="Google Shape;633;p39"/>
            <p:cNvSpPr txBox="1"/>
            <p:nvPr/>
          </p:nvSpPr>
          <p:spPr>
            <a:xfrm>
              <a:off x="4441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4" name="Google Shape;634;p39"/>
            <p:cNvSpPr txBox="1"/>
            <p:nvPr/>
          </p:nvSpPr>
          <p:spPr>
            <a:xfrm>
              <a:off x="4529" y="2063"/>
              <a:ext cx="51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5" name="Google Shape;635;p39"/>
            <p:cNvSpPr txBox="1"/>
            <p:nvPr/>
          </p:nvSpPr>
          <p:spPr>
            <a:xfrm>
              <a:off x="4617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6" name="Google Shape;636;p39"/>
            <p:cNvSpPr txBox="1"/>
            <p:nvPr/>
          </p:nvSpPr>
          <p:spPr>
            <a:xfrm>
              <a:off x="4705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7" name="Google Shape;637;p39"/>
            <p:cNvSpPr txBox="1"/>
            <p:nvPr/>
          </p:nvSpPr>
          <p:spPr>
            <a:xfrm>
              <a:off x="4793" y="2063"/>
              <a:ext cx="51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8" name="Google Shape;638;p39"/>
            <p:cNvSpPr txBox="1"/>
            <p:nvPr/>
          </p:nvSpPr>
          <p:spPr>
            <a:xfrm>
              <a:off x="4881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39" name="Google Shape;639;p39"/>
            <p:cNvSpPr txBox="1"/>
            <p:nvPr/>
          </p:nvSpPr>
          <p:spPr>
            <a:xfrm>
              <a:off x="4969" y="2063"/>
              <a:ext cx="51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0" name="Google Shape;640;p39"/>
            <p:cNvSpPr txBox="1"/>
            <p:nvPr/>
          </p:nvSpPr>
          <p:spPr>
            <a:xfrm>
              <a:off x="5057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1" name="Google Shape;641;p39"/>
            <p:cNvSpPr txBox="1"/>
            <p:nvPr/>
          </p:nvSpPr>
          <p:spPr>
            <a:xfrm>
              <a:off x="5145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2" name="Google Shape;642;p39"/>
            <p:cNvSpPr txBox="1"/>
            <p:nvPr/>
          </p:nvSpPr>
          <p:spPr>
            <a:xfrm>
              <a:off x="5233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43" name="Google Shape;643;p39"/>
            <p:cNvSpPr txBox="1"/>
            <p:nvPr/>
          </p:nvSpPr>
          <p:spPr>
            <a:xfrm>
              <a:off x="5321" y="2063"/>
              <a:ext cx="50" cy="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644" name="Google Shape;644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46" y="2809"/>
              <a:ext cx="156" cy="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5" name="Google Shape;645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27" y="2821"/>
              <a:ext cx="156" cy="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6" name="Google Shape;646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741" y="2821"/>
              <a:ext cx="156" cy="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49" y="2821"/>
              <a:ext cx="155" cy="1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8" name="Google Shape;648;p39"/>
          <p:cNvGrpSpPr/>
          <p:nvPr/>
        </p:nvGrpSpPr>
        <p:grpSpPr>
          <a:xfrm>
            <a:off x="655637" y="4076700"/>
            <a:ext cx="3124200" cy="1824037"/>
            <a:chOff x="431" y="2614"/>
            <a:chExt cx="1968" cy="1149"/>
          </a:xfrm>
        </p:grpSpPr>
        <p:sp>
          <p:nvSpPr>
            <p:cNvPr id="649" name="Google Shape;649;p39"/>
            <p:cNvSpPr/>
            <p:nvPr/>
          </p:nvSpPr>
          <p:spPr>
            <a:xfrm>
              <a:off x="431" y="2614"/>
              <a:ext cx="1968" cy="11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650" name="Google Shape;650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3" y="2614"/>
              <a:ext cx="1751" cy="1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1" name="Google Shape;651;p39"/>
            <p:cNvSpPr txBox="1"/>
            <p:nvPr/>
          </p:nvSpPr>
          <p:spPr>
            <a:xfrm>
              <a:off x="431" y="3518"/>
              <a:ext cx="504" cy="1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2" name="Google Shape;652;p39"/>
            <p:cNvSpPr txBox="1"/>
            <p:nvPr/>
          </p:nvSpPr>
          <p:spPr>
            <a:xfrm>
              <a:off x="554" y="3552"/>
              <a:ext cx="272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Material</a:t>
              </a:r>
              <a:endParaRPr/>
            </a:p>
          </p:txBody>
        </p:sp>
        <p:sp>
          <p:nvSpPr>
            <p:cNvPr id="653" name="Google Shape;653;p39"/>
            <p:cNvSpPr txBox="1"/>
            <p:nvPr/>
          </p:nvSpPr>
          <p:spPr>
            <a:xfrm>
              <a:off x="1887" y="3518"/>
              <a:ext cx="504" cy="2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4" name="Google Shape;654;p39"/>
            <p:cNvSpPr txBox="1"/>
            <p:nvPr/>
          </p:nvSpPr>
          <p:spPr>
            <a:xfrm>
              <a:off x="2019" y="3552"/>
              <a:ext cx="273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Produto </a:t>
              </a:r>
              <a:endParaRPr/>
            </a:p>
          </p:txBody>
        </p:sp>
        <p:sp>
          <p:nvSpPr>
            <p:cNvPr id="655" name="Google Shape;655;p39"/>
            <p:cNvSpPr txBox="1"/>
            <p:nvPr/>
          </p:nvSpPr>
          <p:spPr>
            <a:xfrm>
              <a:off x="2061" y="3643"/>
              <a:ext cx="164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imes New Roman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Final</a:t>
              </a:r>
              <a:endParaRPr/>
            </a:p>
          </p:txBody>
        </p:sp>
        <p:pic>
          <p:nvPicPr>
            <p:cNvPr id="656" name="Google Shape;656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3" y="2614"/>
              <a:ext cx="1751" cy="1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7" name="Google Shape;657;p39"/>
            <p:cNvSpPr txBox="1"/>
            <p:nvPr/>
          </p:nvSpPr>
          <p:spPr>
            <a:xfrm>
              <a:off x="431" y="3518"/>
              <a:ext cx="504" cy="1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58" name="Google Shape;658;p39"/>
            <p:cNvSpPr txBox="1"/>
            <p:nvPr/>
          </p:nvSpPr>
          <p:spPr>
            <a:xfrm>
              <a:off x="554" y="3552"/>
              <a:ext cx="280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ahoma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  <a:t>Material</a:t>
              </a:r>
              <a:endParaRPr/>
            </a:p>
          </p:txBody>
        </p:sp>
        <p:sp>
          <p:nvSpPr>
            <p:cNvPr id="659" name="Google Shape;659;p39"/>
            <p:cNvSpPr txBox="1"/>
            <p:nvPr/>
          </p:nvSpPr>
          <p:spPr>
            <a:xfrm>
              <a:off x="1887" y="3518"/>
              <a:ext cx="504" cy="2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660" name="Google Shape;660;p39"/>
            <p:cNvSpPr txBox="1"/>
            <p:nvPr/>
          </p:nvSpPr>
          <p:spPr>
            <a:xfrm>
              <a:off x="2019" y="3552"/>
              <a:ext cx="300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ahoma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  <a:t>Produto </a:t>
              </a:r>
              <a:endParaRPr/>
            </a:p>
          </p:txBody>
        </p:sp>
        <p:sp>
          <p:nvSpPr>
            <p:cNvPr id="661" name="Google Shape;661;p39"/>
            <p:cNvSpPr txBox="1"/>
            <p:nvPr/>
          </p:nvSpPr>
          <p:spPr>
            <a:xfrm>
              <a:off x="2061" y="3643"/>
              <a:ext cx="165" cy="9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Tahoma"/>
                <a:buNone/>
              </a:pPr>
              <a:r>
                <a:rPr b="0" i="0" lang="en-US" sz="1400" u="none">
                  <a:solidFill>
                    <a:srgbClr val="000000"/>
                  </a:solidFill>
                  <a:latin typeface="Tahoma"/>
                  <a:ea typeface="Tahoma"/>
                  <a:cs typeface="Tahoma"/>
                  <a:sym typeface="Tahoma"/>
                </a:rPr>
                <a:t>Final</a:t>
              </a:r>
              <a:endParaRPr/>
            </a:p>
          </p:txBody>
        </p:sp>
      </p:grpSp>
      <p:sp>
        <p:nvSpPr>
          <p:cNvPr id="662" name="Google Shape;662;p39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0"/>
          <p:cNvSpPr txBox="1"/>
          <p:nvPr/>
        </p:nvSpPr>
        <p:spPr>
          <a:xfrm>
            <a:off x="611187" y="115887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Ferramentas Lean</a:t>
            </a:r>
            <a:endParaRPr/>
          </a:p>
        </p:txBody>
      </p:sp>
      <p:pic>
        <p:nvPicPr>
          <p:cNvPr id="668" name="Google Shape;66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237" y="3416300"/>
            <a:ext cx="3527425" cy="23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27537" y="3429000"/>
            <a:ext cx="35496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0"/>
          <p:cNvSpPr txBox="1"/>
          <p:nvPr/>
        </p:nvSpPr>
        <p:spPr>
          <a:xfrm>
            <a:off x="468312" y="1978025"/>
            <a:ext cx="7989887" cy="1163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200"/>
              <a:buFont typeface="Tahoma"/>
              <a:buNone/>
            </a:pP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	É a ferramenta para garantir segurança, qualidade, produtividade e estabilização do processo, para que possamos evoluir num novo estágio (melhoria contínua).</a:t>
            </a:r>
            <a:endParaRPr/>
          </a:p>
        </p:txBody>
      </p:sp>
      <p:sp>
        <p:nvSpPr>
          <p:cNvPr id="671" name="Google Shape;671;p40"/>
          <p:cNvSpPr txBox="1"/>
          <p:nvPr/>
        </p:nvSpPr>
        <p:spPr>
          <a:xfrm>
            <a:off x="596900" y="1341437"/>
            <a:ext cx="8382000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600"/>
              <a:buFont typeface="Tahoma"/>
              <a:buNone/>
            </a:pPr>
            <a:r>
              <a:rPr b="1" i="0" lang="en-US" sz="26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4- Trabalho Padronizado (Standardized Work):</a:t>
            </a:r>
            <a:endParaRPr/>
          </a:p>
        </p:txBody>
      </p:sp>
      <p:sp>
        <p:nvSpPr>
          <p:cNvPr id="672" name="Google Shape;672;p40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1"/>
          <p:cNvSpPr txBox="1"/>
          <p:nvPr/>
        </p:nvSpPr>
        <p:spPr>
          <a:xfrm>
            <a:off x="381000" y="1065212"/>
            <a:ext cx="8382000" cy="4116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200"/>
              <a:buFont typeface="Tahoma"/>
              <a:buNone/>
            </a:pPr>
            <a:r>
              <a:rPr b="0" i="0" lang="en-US" sz="22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		Objetivo: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A Padronização  tem por objetivo estabelecer métodos claros, específicos, compreendidos e principalmente consensados entre os turnos, facilitadores e operadores.</a:t>
            </a:r>
            <a:endParaRPr/>
          </a:p>
          <a:p>
            <a:pPr indent="-284162" lvl="0" marL="284162" marR="0" rtl="0" algn="l">
              <a:lnSpc>
                <a:spcPct val="160000"/>
              </a:lnSpc>
              <a:spcBef>
                <a:spcPts val="1760"/>
              </a:spcBef>
              <a:spcAft>
                <a:spcPts val="0"/>
              </a:spcAft>
              <a:buClr>
                <a:srgbClr val="13367A"/>
              </a:buClr>
              <a:buSzPts val="2200"/>
              <a:buFont typeface="Tahoma"/>
              <a:buNone/>
            </a:pP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Benefícios :</a:t>
            </a:r>
            <a:endParaRPr/>
          </a:p>
          <a:p>
            <a:pPr indent="-139700" lvl="1" marL="474662" marR="0" rtl="0" algn="l">
              <a:lnSpc>
                <a:spcPct val="160000"/>
              </a:lnSpc>
              <a:spcBef>
                <a:spcPts val="1760"/>
              </a:spcBef>
              <a:spcAft>
                <a:spcPts val="0"/>
              </a:spcAft>
              <a:buClr>
                <a:srgbClr val="EB6A05"/>
              </a:buClr>
              <a:buSzPts val="2200"/>
              <a:buFont typeface="Tahoma"/>
              <a:buChar char="•"/>
            </a:pPr>
            <a:r>
              <a:rPr b="0" i="0" lang="en-US" sz="2200" u="none" cap="none" strike="noStrik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Produtos com menor variabilidade possível;</a:t>
            </a:r>
            <a:endParaRPr/>
          </a:p>
          <a:p>
            <a:pPr indent="-139700" lvl="1" marL="474662" marR="0" rtl="0" algn="l">
              <a:lnSpc>
                <a:spcPct val="160000"/>
              </a:lnSpc>
              <a:spcBef>
                <a:spcPts val="1760"/>
              </a:spcBef>
              <a:spcAft>
                <a:spcPts val="0"/>
              </a:spcAft>
              <a:buClr>
                <a:srgbClr val="EB6A05"/>
              </a:buClr>
              <a:buSzPts val="2200"/>
              <a:buFont typeface="Tahoma"/>
              <a:buChar char="•"/>
            </a:pPr>
            <a:r>
              <a:rPr b="0" i="0" lang="en-US" sz="2200" u="none" cap="none" strike="noStrik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Consolidação dos requisitos cada posto;</a:t>
            </a:r>
            <a:endParaRPr/>
          </a:p>
        </p:txBody>
      </p:sp>
      <p:sp>
        <p:nvSpPr>
          <p:cNvPr id="678" name="Google Shape;678;p41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684212" y="188912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400"/>
              <a:buFont typeface="Tahoma"/>
              <a:buNone/>
            </a:pPr>
            <a:r>
              <a:rPr b="0" i="0" lang="en-US" sz="3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Definição Produção Enxuta e STP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304800" y="1447800"/>
            <a:ext cx="8458200" cy="4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	O </a:t>
            </a:r>
            <a:r>
              <a:rPr b="0" i="1" lang="en-US" sz="2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Lean Manufacturing</a:t>
            </a:r>
            <a:r>
              <a:rPr b="0" i="0" lang="en-US" sz="2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ou Produção Enxuta é um termo utilizado para caracterizar o STP, que requer uma filosofia de menores  </a:t>
            </a:r>
            <a:r>
              <a:rPr b="0" i="1" lang="en-US" sz="2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lead times</a:t>
            </a:r>
            <a:r>
              <a:rPr b="0" i="0" lang="en-US" sz="2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para entregar produtos e serviços com elevada qualidade e baixos custos por meio do fluxo produtivo via eliminação de desperdícios ao longo do fluxo de valor.</a:t>
            </a:r>
            <a:endParaRPr/>
          </a:p>
          <a:p>
            <a:pPr indent="-342900" lvl="0" marL="342900" marR="0" rtl="0" algn="l">
              <a:lnSpc>
                <a:spcPct val="160000"/>
              </a:lnSpc>
              <a:spcBef>
                <a:spcPts val="480"/>
              </a:spcBef>
              <a:spcAft>
                <a:spcPts val="0"/>
              </a:spcAft>
              <a:buClr>
                <a:srgbClr val="13367A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42"/>
          <p:cNvSpPr txBox="1"/>
          <p:nvPr/>
        </p:nvSpPr>
        <p:spPr>
          <a:xfrm>
            <a:off x="381000" y="2438400"/>
            <a:ext cx="83820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200"/>
              <a:buFont typeface="Tahoma"/>
              <a:buNone/>
            </a:pP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	</a:t>
            </a:r>
            <a:r>
              <a:rPr b="0" i="0" lang="en-US" sz="22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Objetivo: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Antecipar os defeitos potenciais buscando a sua causa raiz e eliminando-os previamente afim de evitar que cheguem as mãos dos clientes internos ou externos.</a:t>
            </a:r>
            <a:endParaRPr/>
          </a:p>
        </p:txBody>
      </p:sp>
      <p:sp>
        <p:nvSpPr>
          <p:cNvPr id="684" name="Google Shape;684;p42"/>
          <p:cNvSpPr txBox="1"/>
          <p:nvPr/>
        </p:nvSpPr>
        <p:spPr>
          <a:xfrm>
            <a:off x="381000" y="1524000"/>
            <a:ext cx="8382000" cy="488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600"/>
              <a:buFont typeface="Tahoma"/>
              <a:buNone/>
            </a:pPr>
            <a:r>
              <a:rPr b="1" i="0" lang="en-US" sz="26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5- Jidoka </a:t>
            </a:r>
            <a:r>
              <a:rPr b="0" i="0" lang="en-US" sz="26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(Autonomação)</a:t>
            </a:r>
            <a:endParaRPr/>
          </a:p>
        </p:txBody>
      </p:sp>
      <p:sp>
        <p:nvSpPr>
          <p:cNvPr id="685" name="Google Shape;685;p42"/>
          <p:cNvSpPr txBox="1"/>
          <p:nvPr/>
        </p:nvSpPr>
        <p:spPr>
          <a:xfrm>
            <a:off x="611187" y="115887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Ferramentas Lean</a:t>
            </a:r>
            <a:endParaRPr/>
          </a:p>
        </p:txBody>
      </p:sp>
      <p:sp>
        <p:nvSpPr>
          <p:cNvPr id="686" name="Google Shape;686;p42"/>
          <p:cNvSpPr txBox="1"/>
          <p:nvPr/>
        </p:nvSpPr>
        <p:spPr>
          <a:xfrm>
            <a:off x="1187450" y="4446587"/>
            <a:ext cx="7777162" cy="6080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600"/>
              <a:buFont typeface="Tahoma"/>
              <a:buNone/>
            </a:pPr>
            <a:r>
              <a:rPr b="0" i="0" lang="en-US" sz="26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Visão Lean:</a:t>
            </a:r>
            <a:r>
              <a:rPr b="1" i="0" lang="en-US" sz="26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Fazer certo da primeira vez.</a:t>
            </a:r>
            <a:endParaRPr/>
          </a:p>
        </p:txBody>
      </p:sp>
      <p:sp>
        <p:nvSpPr>
          <p:cNvPr id="687" name="Google Shape;687;p42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3"/>
          <p:cNvSpPr txBox="1"/>
          <p:nvPr/>
        </p:nvSpPr>
        <p:spPr>
          <a:xfrm>
            <a:off x="250825" y="188912"/>
            <a:ext cx="8856662" cy="1698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200"/>
              <a:buFont typeface="Tahoma"/>
              <a:buNone/>
            </a:pPr>
            <a:r>
              <a:rPr b="1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0" i="0" lang="en-US" sz="22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Conceito:</a:t>
            </a:r>
            <a:r>
              <a:rPr b="1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Jidoka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, um dos pilares do TPS (Sistema Toyota de Produção) - também conhecido como </a:t>
            </a:r>
            <a:r>
              <a:rPr b="1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autonomação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, consiste em desenvolver mecanismos com o objetivo de eliminar a ocorrência/avanço de defeitos ao longo do processo produtivo.</a:t>
            </a:r>
            <a:endParaRPr/>
          </a:p>
        </p:txBody>
      </p:sp>
      <p:pic>
        <p:nvPicPr>
          <p:cNvPr descr="casa STP" id="693" name="Google Shape;693;p43"/>
          <p:cNvPicPr preferRelativeResize="0"/>
          <p:nvPr/>
        </p:nvPicPr>
        <p:blipFill rotWithShape="1">
          <a:blip r:embed="rId3">
            <a:alphaModFix/>
          </a:blip>
          <a:srcRect b="0" l="0" r="1051" t="0"/>
          <a:stretch/>
        </p:blipFill>
        <p:spPr>
          <a:xfrm>
            <a:off x="1371600" y="2085975"/>
            <a:ext cx="6553200" cy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3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4"/>
          <p:cNvSpPr txBox="1"/>
          <p:nvPr/>
        </p:nvSpPr>
        <p:spPr>
          <a:xfrm>
            <a:off x="611187" y="2222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900"/>
              <a:buFont typeface="Tahoma"/>
              <a:buNone/>
            </a:pPr>
            <a:r>
              <a:rPr b="0" i="0" lang="en-US" sz="29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POKA YOKE</a:t>
            </a:r>
            <a:endParaRPr/>
          </a:p>
        </p:txBody>
      </p:sp>
      <p:sp>
        <p:nvSpPr>
          <p:cNvPr id="700" name="Google Shape;700;p44"/>
          <p:cNvSpPr txBox="1"/>
          <p:nvPr/>
        </p:nvSpPr>
        <p:spPr>
          <a:xfrm>
            <a:off x="254000" y="1905000"/>
            <a:ext cx="6046787" cy="290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200"/>
              <a:buFont typeface="Tahoma"/>
              <a:buNone/>
            </a:pP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O conceito</a:t>
            </a:r>
            <a:r>
              <a:rPr b="0" i="1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POKA-YOKE foi criado no início dos anos 60 por Shigeo Shingo, e o termo nada mais é que a combinação das palavras japonesas </a:t>
            </a:r>
            <a:r>
              <a:rPr b="1" i="1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”poka”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, que significa </a:t>
            </a:r>
            <a:r>
              <a:rPr b="1" i="1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erro não intencional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, fruto da distração, e </a:t>
            </a:r>
            <a:r>
              <a:rPr b="1" i="1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”yoke”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, que significa </a:t>
            </a:r>
            <a:r>
              <a:rPr b="1" i="1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a prova de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/>
          </a:p>
        </p:txBody>
      </p:sp>
      <p:pic>
        <p:nvPicPr>
          <p:cNvPr descr="Shigeo Shingo" id="701" name="Google Shape;70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2400" y="1744662"/>
            <a:ext cx="2533650" cy="3052762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44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5"/>
          <p:cNvSpPr txBox="1"/>
          <p:nvPr/>
        </p:nvSpPr>
        <p:spPr>
          <a:xfrm>
            <a:off x="568325" y="2871787"/>
            <a:ext cx="7954962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3970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200"/>
              <a:buFont typeface="Tahoma"/>
              <a:buChar char="•"/>
            </a:pP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Os dispositivos </a:t>
            </a:r>
            <a:r>
              <a:rPr b="0" i="1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Poka-yoke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assumem as tarefas repetitivas ou ações que dependem da memória.	</a:t>
            </a:r>
            <a:endParaRPr/>
          </a:p>
        </p:txBody>
      </p:sp>
      <p:sp>
        <p:nvSpPr>
          <p:cNvPr id="708" name="Google Shape;708;p45"/>
          <p:cNvSpPr txBox="1"/>
          <p:nvPr/>
        </p:nvSpPr>
        <p:spPr>
          <a:xfrm>
            <a:off x="546100" y="4200525"/>
            <a:ext cx="8310562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3970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200"/>
              <a:buFont typeface="Tahoma"/>
              <a:buChar char="•"/>
            </a:pP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Libera o tempo e mente dos operadores para que possam se dedicar à ações criativas ou que agregam valor.</a:t>
            </a:r>
            <a:endParaRPr/>
          </a:p>
        </p:txBody>
      </p:sp>
      <p:sp>
        <p:nvSpPr>
          <p:cNvPr id="709" name="Google Shape;709;p45"/>
          <p:cNvSpPr txBox="1"/>
          <p:nvPr/>
        </p:nvSpPr>
        <p:spPr>
          <a:xfrm>
            <a:off x="568325" y="1524000"/>
            <a:ext cx="7953375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3970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200"/>
              <a:buFont typeface="Tahoma"/>
              <a:buChar char="•"/>
            </a:pP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	São métodos utilizados para eliminar ou detectar a ocorrência de erros durante um processo.</a:t>
            </a:r>
            <a:endParaRPr/>
          </a:p>
        </p:txBody>
      </p:sp>
      <p:sp>
        <p:nvSpPr>
          <p:cNvPr id="710" name="Google Shape;710;p45"/>
          <p:cNvSpPr txBox="1"/>
          <p:nvPr/>
        </p:nvSpPr>
        <p:spPr>
          <a:xfrm>
            <a:off x="1789112" y="188912"/>
            <a:ext cx="6015037" cy="8080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900"/>
              <a:buFont typeface="Tahoma"/>
              <a:buNone/>
            </a:pPr>
            <a:r>
              <a:rPr b="0" i="0" lang="en-US" sz="29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Dispositivos Poka Yoke</a:t>
            </a:r>
            <a:endParaRPr/>
          </a:p>
        </p:txBody>
      </p:sp>
      <p:sp>
        <p:nvSpPr>
          <p:cNvPr id="711" name="Google Shape;711;p45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46"/>
          <p:cNvSpPr txBox="1"/>
          <p:nvPr/>
        </p:nvSpPr>
        <p:spPr>
          <a:xfrm>
            <a:off x="468312" y="1181100"/>
            <a:ext cx="2138362" cy="25400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Em Casa:</a:t>
            </a:r>
            <a:endParaRPr/>
          </a:p>
        </p:txBody>
      </p:sp>
      <p:sp>
        <p:nvSpPr>
          <p:cNvPr id="717" name="Google Shape;717;p46"/>
          <p:cNvSpPr txBox="1"/>
          <p:nvPr/>
        </p:nvSpPr>
        <p:spPr>
          <a:xfrm>
            <a:off x="5553075" y="1196975"/>
            <a:ext cx="2547937" cy="25400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Nas Lojas:</a:t>
            </a:r>
            <a:endParaRPr/>
          </a:p>
        </p:txBody>
      </p:sp>
      <p:sp>
        <p:nvSpPr>
          <p:cNvPr id="718" name="Google Shape;718;p46"/>
          <p:cNvSpPr txBox="1"/>
          <p:nvPr/>
        </p:nvSpPr>
        <p:spPr>
          <a:xfrm>
            <a:off x="1789112" y="115887"/>
            <a:ext cx="6015037" cy="65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900"/>
              <a:buFont typeface="Tahoma"/>
              <a:buNone/>
            </a:pPr>
            <a:r>
              <a:rPr b="0" i="0" lang="en-US" sz="29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Poka Yoke no dia a dia...</a:t>
            </a: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/>
          </a:p>
        </p:txBody>
      </p:sp>
      <p:pic>
        <p:nvPicPr>
          <p:cNvPr descr="fb910" id="719" name="Google Shape;71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5525" y="1912937"/>
            <a:ext cx="1100137" cy="868362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46"/>
          <p:cNvSpPr txBox="1"/>
          <p:nvPr/>
        </p:nvSpPr>
        <p:spPr>
          <a:xfrm>
            <a:off x="3133725" y="3149600"/>
            <a:ext cx="2016125" cy="50800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200"/>
              <a:buFont typeface="Tahoma"/>
              <a:buNone/>
            </a:pPr>
            <a:r>
              <a:rPr b="0" i="0" lang="en-US" sz="1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Ferros elétricos de desligamento automático</a:t>
            </a:r>
            <a:endParaRPr/>
          </a:p>
        </p:txBody>
      </p:sp>
      <p:pic>
        <p:nvPicPr>
          <p:cNvPr descr="DSC06531" id="721" name="Google Shape;721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8212" y="1709737"/>
            <a:ext cx="1619250" cy="1214437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46"/>
          <p:cNvSpPr txBox="1"/>
          <p:nvPr/>
        </p:nvSpPr>
        <p:spPr>
          <a:xfrm>
            <a:off x="811212" y="3149600"/>
            <a:ext cx="1962150" cy="50800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200"/>
              <a:buFont typeface="Tahoma"/>
              <a:buNone/>
            </a:pPr>
            <a:r>
              <a:rPr b="0" i="0" lang="en-US" sz="1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Microondas desliga quando a porta é aberta</a:t>
            </a:r>
            <a:endParaRPr/>
          </a:p>
        </p:txBody>
      </p:sp>
      <p:sp>
        <p:nvSpPr>
          <p:cNvPr id="723" name="Google Shape;723;p46"/>
          <p:cNvSpPr txBox="1"/>
          <p:nvPr/>
        </p:nvSpPr>
        <p:spPr>
          <a:xfrm>
            <a:off x="5768975" y="3195637"/>
            <a:ext cx="2547937" cy="25400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200"/>
              <a:buFont typeface="Tahoma"/>
              <a:buNone/>
            </a:pPr>
            <a:r>
              <a:rPr b="0" i="0" lang="en-US" sz="1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Código de barras nos caixas</a:t>
            </a:r>
            <a:endParaRPr/>
          </a:p>
        </p:txBody>
      </p:sp>
      <p:pic>
        <p:nvPicPr>
          <p:cNvPr id="724" name="Google Shape;724;p46"/>
          <p:cNvPicPr preferRelativeResize="0"/>
          <p:nvPr>
            <p:ph idx="4294967295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84900" y="1981200"/>
            <a:ext cx="1509712" cy="1093787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46"/>
          <p:cNvSpPr txBox="1"/>
          <p:nvPr/>
        </p:nvSpPr>
        <p:spPr>
          <a:xfrm>
            <a:off x="304800" y="4149725"/>
            <a:ext cx="3870325" cy="25400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400"/>
              <a:buFont typeface="Tahoma"/>
              <a:buNone/>
            </a:pPr>
            <a:r>
              <a:rPr b="0" i="0" lang="en-US" sz="2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Nos Carros e Motos:</a:t>
            </a:r>
            <a:endParaRPr/>
          </a:p>
        </p:txBody>
      </p:sp>
      <p:sp>
        <p:nvSpPr>
          <p:cNvPr id="726" name="Google Shape;726;p46"/>
          <p:cNvSpPr txBox="1"/>
          <p:nvPr/>
        </p:nvSpPr>
        <p:spPr>
          <a:xfrm>
            <a:off x="914400" y="5918200"/>
            <a:ext cx="2201862" cy="25400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200"/>
              <a:buFont typeface="Tahoma"/>
              <a:buNone/>
            </a:pPr>
            <a:r>
              <a:rPr b="0" i="0" lang="en-US" sz="1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Farol não liga sem a chave</a:t>
            </a:r>
            <a:endParaRPr/>
          </a:p>
        </p:txBody>
      </p:sp>
      <p:pic>
        <p:nvPicPr>
          <p:cNvPr descr="honda biz" id="727" name="Google Shape;727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95725" y="4438650"/>
            <a:ext cx="1989137" cy="130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46"/>
          <p:cNvSpPr txBox="1"/>
          <p:nvPr/>
        </p:nvSpPr>
        <p:spPr>
          <a:xfrm>
            <a:off x="3506787" y="5905500"/>
            <a:ext cx="2681287" cy="254000"/>
          </a:xfrm>
          <a:prstGeom prst="rect">
            <a:avLst/>
          </a:prstGeom>
          <a:noFill/>
          <a:ln>
            <a:noFill/>
          </a:ln>
        </p:spPr>
        <p:txBody>
          <a:bodyPr anchorCtr="1" anchor="b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200"/>
              <a:buFont typeface="Tahoma"/>
              <a:buNone/>
            </a:pPr>
            <a:r>
              <a:rPr b="0" i="0" lang="en-US" sz="1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Não liga se estiver em marcha</a:t>
            </a:r>
            <a:endParaRPr/>
          </a:p>
        </p:txBody>
      </p:sp>
      <p:pic>
        <p:nvPicPr>
          <p:cNvPr descr="farol" id="729" name="Google Shape;729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27137" y="4616450"/>
            <a:ext cx="1738312" cy="1154112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46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7"/>
          <p:cNvSpPr txBox="1"/>
          <p:nvPr/>
        </p:nvSpPr>
        <p:spPr>
          <a:xfrm>
            <a:off x="381000" y="2286000"/>
            <a:ext cx="8382000" cy="13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200"/>
              <a:buFont typeface="Tahoma"/>
              <a:buNone/>
            </a:pPr>
            <a:r>
              <a:rPr b="0" i="0" lang="en-US" sz="22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		Objetivo: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A implantação do “Pull System” tem por objetivo o fornecimento dos componentes na quantidade certa, no local certo e no tempo certo.</a:t>
            </a:r>
            <a:endParaRPr/>
          </a:p>
        </p:txBody>
      </p:sp>
      <p:sp>
        <p:nvSpPr>
          <p:cNvPr id="736" name="Google Shape;736;p47"/>
          <p:cNvSpPr txBox="1"/>
          <p:nvPr/>
        </p:nvSpPr>
        <p:spPr>
          <a:xfrm>
            <a:off x="381000" y="1447800"/>
            <a:ext cx="838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Tahoma"/>
              <a:buNone/>
            </a:pPr>
            <a:r>
              <a:rPr b="1" i="0" lang="en-US" sz="24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6- Pull System (Sistema Puxado - Kanban):</a:t>
            </a:r>
            <a:endParaRPr/>
          </a:p>
        </p:txBody>
      </p:sp>
      <p:sp>
        <p:nvSpPr>
          <p:cNvPr id="737" name="Google Shape;737;p47"/>
          <p:cNvSpPr txBox="1"/>
          <p:nvPr/>
        </p:nvSpPr>
        <p:spPr>
          <a:xfrm>
            <a:off x="611187" y="115887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Ferramentas Lean</a:t>
            </a:r>
            <a:endParaRPr/>
          </a:p>
        </p:txBody>
      </p:sp>
      <p:pic>
        <p:nvPicPr>
          <p:cNvPr id="738" name="Google Shape;73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0" y="3933825"/>
            <a:ext cx="5180012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47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8"/>
          <p:cNvSpPr txBox="1"/>
          <p:nvPr/>
        </p:nvSpPr>
        <p:spPr>
          <a:xfrm>
            <a:off x="5265737" y="3759200"/>
            <a:ext cx="7937" cy="79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5" name="Google Shape;745;p48"/>
          <p:cNvSpPr txBox="1"/>
          <p:nvPr/>
        </p:nvSpPr>
        <p:spPr>
          <a:xfrm>
            <a:off x="2219325" y="3017837"/>
            <a:ext cx="3175" cy="635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6" name="Google Shape;746;p48"/>
          <p:cNvSpPr txBox="1"/>
          <p:nvPr/>
        </p:nvSpPr>
        <p:spPr>
          <a:xfrm>
            <a:off x="323850" y="179387"/>
            <a:ext cx="8210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Kanban  </a:t>
            </a:r>
            <a:endParaRPr/>
          </a:p>
        </p:txBody>
      </p:sp>
      <p:pic>
        <p:nvPicPr>
          <p:cNvPr id="747" name="Google Shape;74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908050"/>
            <a:ext cx="3984625" cy="2347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6800" y="836612"/>
            <a:ext cx="4267200" cy="2532062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48"/>
          <p:cNvSpPr txBox="1"/>
          <p:nvPr/>
        </p:nvSpPr>
        <p:spPr>
          <a:xfrm>
            <a:off x="323850" y="3429000"/>
            <a:ext cx="8351837" cy="27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Regra 1: O processo subsequente (cliente) deve retirar no processo precedente (fornecedor) os itens de sua necessidade, apenas nas quantidades e no tempo necessário.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t/>
            </a:r>
            <a:endParaRPr b="0" i="0" sz="1600" u="none">
              <a:solidFill>
                <a:srgbClr val="13367A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Regra 2: O processo precedente (fornecedor) deve produzir seus itens apenas nas quantidades requisitadas pelo processo subsequente (cliente).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t/>
            </a:r>
            <a:endParaRPr b="0" i="0" sz="1600" u="none">
              <a:solidFill>
                <a:srgbClr val="13367A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Regra 3: Produtos com </a:t>
            </a:r>
            <a:r>
              <a:rPr b="0" i="0" lang="en-US" sz="1600" u="none">
                <a:solidFill>
                  <a:srgbClr val="FF3300"/>
                </a:solidFill>
                <a:latin typeface="Tahoma"/>
                <a:ea typeface="Tahoma"/>
                <a:cs typeface="Tahoma"/>
                <a:sym typeface="Tahoma"/>
              </a:rPr>
              <a:t>defeito não</a:t>
            </a:r>
            <a:r>
              <a:rPr b="0" i="0" lang="en-US" sz="1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devem ser liberados para os clientes.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t/>
            </a:r>
            <a:endParaRPr b="0" i="0" sz="1600" u="none">
              <a:solidFill>
                <a:srgbClr val="13367A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Regra 4: O número de kanbans no sistema deve ser minimizado.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None/>
            </a:pPr>
            <a:r>
              <a:t/>
            </a:r>
            <a:endParaRPr b="0" i="0" sz="1600" u="none">
              <a:solidFill>
                <a:srgbClr val="13367A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Regra 5: O sistema kanban deve adaptar-se a pequenas flutuações na demanda.</a:t>
            </a:r>
            <a:endParaRPr/>
          </a:p>
        </p:txBody>
      </p:sp>
      <p:sp>
        <p:nvSpPr>
          <p:cNvPr id="750" name="Google Shape;750;p48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9"/>
          <p:cNvSpPr txBox="1"/>
          <p:nvPr/>
        </p:nvSpPr>
        <p:spPr>
          <a:xfrm>
            <a:off x="2927350" y="2209800"/>
            <a:ext cx="4248150" cy="63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Victor 017" id="756" name="Google Shape;756;p49"/>
          <p:cNvPicPr preferRelativeResize="0"/>
          <p:nvPr/>
        </p:nvPicPr>
        <p:blipFill rotWithShape="1">
          <a:blip r:embed="rId3">
            <a:alphaModFix/>
          </a:blip>
          <a:srcRect b="3784" l="7531" r="0" t="0"/>
          <a:stretch/>
        </p:blipFill>
        <p:spPr>
          <a:xfrm>
            <a:off x="606425" y="1125537"/>
            <a:ext cx="2670175" cy="3671887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49"/>
          <p:cNvSpPr txBox="1"/>
          <p:nvPr/>
        </p:nvSpPr>
        <p:spPr>
          <a:xfrm>
            <a:off x="4292600" y="5756275"/>
            <a:ext cx="32321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Puxada pelo Cliente</a:t>
            </a:r>
            <a:endParaRPr/>
          </a:p>
        </p:txBody>
      </p:sp>
      <p:pic>
        <p:nvPicPr>
          <p:cNvPr descr="vf44 010" id="758" name="Google Shape;75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11637" y="549275"/>
            <a:ext cx="3384550" cy="2319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002" id="759" name="Google Shape;75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1637" y="3432175"/>
            <a:ext cx="3359150" cy="23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49"/>
          <p:cNvSpPr txBox="1"/>
          <p:nvPr/>
        </p:nvSpPr>
        <p:spPr>
          <a:xfrm>
            <a:off x="4200525" y="2876550"/>
            <a:ext cx="339566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Empurrada via Supervisor</a:t>
            </a:r>
            <a:endParaRPr/>
          </a:p>
        </p:txBody>
      </p:sp>
      <p:sp>
        <p:nvSpPr>
          <p:cNvPr id="761" name="Google Shape;761;p49"/>
          <p:cNvSpPr txBox="1"/>
          <p:nvPr/>
        </p:nvSpPr>
        <p:spPr>
          <a:xfrm>
            <a:off x="684212" y="4868862"/>
            <a:ext cx="2519362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Contenedor</a:t>
            </a:r>
            <a:endParaRPr/>
          </a:p>
        </p:txBody>
      </p:sp>
      <p:sp>
        <p:nvSpPr>
          <p:cNvPr id="762" name="Google Shape;762;p49"/>
          <p:cNvSpPr txBox="1"/>
          <p:nvPr/>
        </p:nvSpPr>
        <p:spPr>
          <a:xfrm>
            <a:off x="323850" y="179387"/>
            <a:ext cx="821055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Kanban  </a:t>
            </a:r>
            <a:endParaRPr/>
          </a:p>
        </p:txBody>
      </p:sp>
      <p:sp>
        <p:nvSpPr>
          <p:cNvPr id="763" name="Google Shape;763;p49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0"/>
          <p:cNvSpPr txBox="1"/>
          <p:nvPr/>
        </p:nvSpPr>
        <p:spPr>
          <a:xfrm>
            <a:off x="381000" y="2133600"/>
            <a:ext cx="8382000" cy="2701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200"/>
              <a:buFont typeface="Tahoma"/>
              <a:buNone/>
            </a:pPr>
            <a:r>
              <a:rPr b="0" i="0" lang="en-US" sz="22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		Objetivo: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O TPM tem por objetivo a capacitação e envolvimento dos operadores no equipamento, com o propósito de atingir o máximo de Eficiência dos Equipamentos,  promover melhorias no seu ambiente de trabalho que garantam o nível de                                     produtividade e qualidade sem                                                    desperdícios.</a:t>
            </a:r>
            <a:endParaRPr/>
          </a:p>
        </p:txBody>
      </p:sp>
      <p:sp>
        <p:nvSpPr>
          <p:cNvPr id="769" name="Google Shape;769;p50"/>
          <p:cNvSpPr txBox="1"/>
          <p:nvPr/>
        </p:nvSpPr>
        <p:spPr>
          <a:xfrm>
            <a:off x="381000" y="1341437"/>
            <a:ext cx="838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Tahoma"/>
              <a:buNone/>
            </a:pPr>
            <a:r>
              <a:rPr b="1" i="0" lang="en-US" sz="24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7- T P M  (Manutenção Produtiva Total):</a:t>
            </a:r>
            <a:endParaRPr/>
          </a:p>
        </p:txBody>
      </p:sp>
      <p:sp>
        <p:nvSpPr>
          <p:cNvPr id="770" name="Google Shape;770;p50"/>
          <p:cNvSpPr txBox="1"/>
          <p:nvPr/>
        </p:nvSpPr>
        <p:spPr>
          <a:xfrm>
            <a:off x="611187" y="115887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Ferramentas Lean</a:t>
            </a:r>
            <a:endParaRPr/>
          </a:p>
        </p:txBody>
      </p:sp>
      <p:pic>
        <p:nvPicPr>
          <p:cNvPr id="771" name="Google Shape;77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8262" y="4005262"/>
            <a:ext cx="2447925" cy="2063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50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oda_azul" id="777" name="Google Shape;77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0" y="549275"/>
            <a:ext cx="3879850" cy="1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51"/>
          <p:cNvSpPr txBox="1"/>
          <p:nvPr/>
        </p:nvSpPr>
        <p:spPr>
          <a:xfrm>
            <a:off x="879475" y="966787"/>
            <a:ext cx="1928812" cy="854075"/>
          </a:xfrm>
          <a:prstGeom prst="rect">
            <a:avLst/>
          </a:prstGeom>
          <a:noFill/>
          <a:ln>
            <a:noFill/>
          </a:ln>
          <a:effectLst>
            <a:outerShdw blurRad="63500" dir="2700000" dist="35921">
              <a:srgbClr val="000066"/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5000"/>
              <a:buFont typeface="Tahoma"/>
              <a:buNone/>
            </a:pPr>
            <a:r>
              <a:rPr b="1" i="0" lang="en-US" sz="5000" u="none">
                <a:solidFill>
                  <a:srgbClr val="FFFF00"/>
                </a:solidFill>
                <a:latin typeface="Tahoma"/>
                <a:ea typeface="Tahoma"/>
                <a:cs typeface="Tahoma"/>
                <a:sym typeface="Tahoma"/>
              </a:rPr>
              <a:t>T P M</a:t>
            </a:r>
            <a:endParaRPr/>
          </a:p>
        </p:txBody>
      </p:sp>
      <p:sp>
        <p:nvSpPr>
          <p:cNvPr id="779" name="Google Shape;779;p51"/>
          <p:cNvSpPr txBox="1"/>
          <p:nvPr/>
        </p:nvSpPr>
        <p:spPr>
          <a:xfrm>
            <a:off x="477837" y="2335212"/>
            <a:ext cx="7016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600"/>
              <a:buFont typeface="Tahoma"/>
              <a:buNone/>
            </a:pPr>
            <a:r>
              <a:rPr b="1" i="0" lang="en-US" sz="1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Total</a:t>
            </a:r>
            <a:endParaRPr/>
          </a:p>
        </p:txBody>
      </p:sp>
      <p:sp>
        <p:nvSpPr>
          <p:cNvPr id="780" name="Google Shape;780;p51"/>
          <p:cNvSpPr txBox="1"/>
          <p:nvPr/>
        </p:nvSpPr>
        <p:spPr>
          <a:xfrm>
            <a:off x="1468437" y="2335212"/>
            <a:ext cx="12827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600"/>
              <a:buFont typeface="Tahoma"/>
              <a:buNone/>
            </a:pPr>
            <a:r>
              <a:rPr b="1" i="0" lang="en-US" sz="1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Productive</a:t>
            </a:r>
            <a:endParaRPr/>
          </a:p>
        </p:txBody>
      </p:sp>
      <p:sp>
        <p:nvSpPr>
          <p:cNvPr id="781" name="Google Shape;781;p51"/>
          <p:cNvSpPr txBox="1"/>
          <p:nvPr/>
        </p:nvSpPr>
        <p:spPr>
          <a:xfrm>
            <a:off x="3367087" y="2335212"/>
            <a:ext cx="149542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600"/>
              <a:buFont typeface="Tahoma"/>
              <a:buNone/>
            </a:pPr>
            <a:r>
              <a:rPr b="1" i="0" lang="en-US" sz="1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Maintenance</a:t>
            </a:r>
            <a:endParaRPr/>
          </a:p>
        </p:txBody>
      </p:sp>
      <p:sp>
        <p:nvSpPr>
          <p:cNvPr id="782" name="Google Shape;782;p51"/>
          <p:cNvSpPr txBox="1"/>
          <p:nvPr/>
        </p:nvSpPr>
        <p:spPr>
          <a:xfrm>
            <a:off x="1468437" y="2792412"/>
            <a:ext cx="1425575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600"/>
              <a:buFont typeface="Tahoma"/>
              <a:buNone/>
            </a:pPr>
            <a:r>
              <a:rPr b="1" i="0" lang="en-US" sz="1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Productivity</a:t>
            </a:r>
            <a:endParaRPr/>
          </a:p>
        </p:txBody>
      </p:sp>
      <p:sp>
        <p:nvSpPr>
          <p:cNvPr id="783" name="Google Shape;783;p51"/>
          <p:cNvSpPr txBox="1"/>
          <p:nvPr/>
        </p:nvSpPr>
        <p:spPr>
          <a:xfrm>
            <a:off x="3367087" y="2792412"/>
            <a:ext cx="151765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600"/>
              <a:buFont typeface="Tahoma"/>
              <a:buNone/>
            </a:pPr>
            <a:r>
              <a:rPr b="1" i="0" lang="en-US" sz="1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Management</a:t>
            </a:r>
            <a:endParaRPr/>
          </a:p>
        </p:txBody>
      </p:sp>
      <p:sp>
        <p:nvSpPr>
          <p:cNvPr id="784" name="Google Shape;784;p51"/>
          <p:cNvSpPr txBox="1"/>
          <p:nvPr/>
        </p:nvSpPr>
        <p:spPr>
          <a:xfrm>
            <a:off x="1468437" y="3236912"/>
            <a:ext cx="1493837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600"/>
              <a:buFont typeface="Tahoma"/>
              <a:buNone/>
            </a:pPr>
            <a:r>
              <a:rPr b="1" i="0" lang="en-US" sz="1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Performance</a:t>
            </a:r>
            <a:endParaRPr/>
          </a:p>
        </p:txBody>
      </p:sp>
      <p:sp>
        <p:nvSpPr>
          <p:cNvPr id="785" name="Google Shape;785;p51"/>
          <p:cNvSpPr txBox="1"/>
          <p:nvPr/>
        </p:nvSpPr>
        <p:spPr>
          <a:xfrm>
            <a:off x="5773737" y="2359025"/>
            <a:ext cx="2693987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rgbClr val="5F5F5F"/>
                </a:solidFill>
                <a:latin typeface="Tahoma"/>
                <a:ea typeface="Tahoma"/>
                <a:cs typeface="Tahoma"/>
                <a:sym typeface="Tahoma"/>
              </a:rPr>
              <a:t>Manutenção Produtiva Total</a:t>
            </a:r>
            <a:endParaRPr/>
          </a:p>
        </p:txBody>
      </p:sp>
      <p:sp>
        <p:nvSpPr>
          <p:cNvPr id="786" name="Google Shape;786;p51"/>
          <p:cNvSpPr txBox="1"/>
          <p:nvPr/>
        </p:nvSpPr>
        <p:spPr>
          <a:xfrm>
            <a:off x="5773737" y="2816225"/>
            <a:ext cx="2884487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rgbClr val="5F5F5F"/>
                </a:solidFill>
                <a:latin typeface="Tahoma"/>
                <a:ea typeface="Tahoma"/>
                <a:cs typeface="Tahoma"/>
                <a:sym typeface="Tahoma"/>
              </a:rPr>
              <a:t>Gestão da Produtividade Total</a:t>
            </a:r>
            <a:endParaRPr/>
          </a:p>
        </p:txBody>
      </p:sp>
      <p:sp>
        <p:nvSpPr>
          <p:cNvPr id="787" name="Google Shape;787;p51"/>
          <p:cNvSpPr txBox="1"/>
          <p:nvPr/>
        </p:nvSpPr>
        <p:spPr>
          <a:xfrm>
            <a:off x="5773737" y="3235325"/>
            <a:ext cx="27940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F5F5F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rgbClr val="5F5F5F"/>
                </a:solidFill>
                <a:latin typeface="Tahoma"/>
                <a:ea typeface="Tahoma"/>
                <a:cs typeface="Tahoma"/>
                <a:sym typeface="Tahoma"/>
              </a:rPr>
              <a:t>Gestão da Performance Total</a:t>
            </a:r>
            <a:endParaRPr/>
          </a:p>
        </p:txBody>
      </p:sp>
      <p:sp>
        <p:nvSpPr>
          <p:cNvPr id="788" name="Google Shape;788;p51"/>
          <p:cNvSpPr txBox="1"/>
          <p:nvPr/>
        </p:nvSpPr>
        <p:spPr>
          <a:xfrm>
            <a:off x="3219450" y="85725"/>
            <a:ext cx="20939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400"/>
              <a:buFont typeface="Tahoma"/>
              <a:buNone/>
            </a:pPr>
            <a:r>
              <a:rPr b="1" i="0" lang="en-US" sz="2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O que é TPM</a:t>
            </a:r>
            <a:endParaRPr/>
          </a:p>
        </p:txBody>
      </p:sp>
      <p:cxnSp>
        <p:nvCxnSpPr>
          <p:cNvPr id="789" name="Google Shape;789;p51"/>
          <p:cNvCxnSpPr/>
          <p:nvPr/>
        </p:nvCxnSpPr>
        <p:spPr>
          <a:xfrm>
            <a:off x="2195512" y="2635250"/>
            <a:ext cx="0" cy="22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790" name="Google Shape;790;p51"/>
          <p:cNvCxnSpPr/>
          <p:nvPr/>
        </p:nvCxnSpPr>
        <p:spPr>
          <a:xfrm>
            <a:off x="2195512" y="3101975"/>
            <a:ext cx="0" cy="22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791" name="Google Shape;791;p51"/>
          <p:cNvCxnSpPr/>
          <p:nvPr/>
        </p:nvCxnSpPr>
        <p:spPr>
          <a:xfrm>
            <a:off x="4068762" y="2635250"/>
            <a:ext cx="0" cy="2286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792" name="Google Shape;792;p51"/>
          <p:cNvCxnSpPr/>
          <p:nvPr/>
        </p:nvCxnSpPr>
        <p:spPr>
          <a:xfrm>
            <a:off x="395287" y="2459037"/>
            <a:ext cx="165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793" name="Google Shape;793;p51"/>
          <p:cNvCxnSpPr/>
          <p:nvPr/>
        </p:nvCxnSpPr>
        <p:spPr>
          <a:xfrm>
            <a:off x="1365250" y="2459037"/>
            <a:ext cx="165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794" name="Google Shape;794;p51"/>
          <p:cNvCxnSpPr/>
          <p:nvPr/>
        </p:nvCxnSpPr>
        <p:spPr>
          <a:xfrm>
            <a:off x="3273425" y="2459037"/>
            <a:ext cx="165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triangle"/>
          </a:ln>
        </p:spPr>
      </p:cxnSp>
      <p:cxnSp>
        <p:nvCxnSpPr>
          <p:cNvPr id="795" name="Google Shape;795;p51"/>
          <p:cNvCxnSpPr/>
          <p:nvPr/>
        </p:nvCxnSpPr>
        <p:spPr>
          <a:xfrm rot="10800000">
            <a:off x="395287" y="1539875"/>
            <a:ext cx="0" cy="919162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796" name="Google Shape;796;p51"/>
          <p:cNvCxnSpPr/>
          <p:nvPr/>
        </p:nvCxnSpPr>
        <p:spPr>
          <a:xfrm rot="10800000">
            <a:off x="1365250" y="1539875"/>
            <a:ext cx="0" cy="919162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797" name="Google Shape;797;p51"/>
          <p:cNvCxnSpPr/>
          <p:nvPr/>
        </p:nvCxnSpPr>
        <p:spPr>
          <a:xfrm rot="10800000">
            <a:off x="3273425" y="1539875"/>
            <a:ext cx="0" cy="919162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798" name="Google Shape;798;p51"/>
          <p:cNvCxnSpPr/>
          <p:nvPr/>
        </p:nvCxnSpPr>
        <p:spPr>
          <a:xfrm>
            <a:off x="395287" y="1544637"/>
            <a:ext cx="722312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799" name="Google Shape;799;p51"/>
          <p:cNvCxnSpPr/>
          <p:nvPr/>
        </p:nvCxnSpPr>
        <p:spPr>
          <a:xfrm>
            <a:off x="1365250" y="1539875"/>
            <a:ext cx="24765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800" name="Google Shape;800;p51"/>
          <p:cNvCxnSpPr/>
          <p:nvPr/>
        </p:nvCxnSpPr>
        <p:spPr>
          <a:xfrm rot="10800000">
            <a:off x="3335337" y="1697037"/>
            <a:ext cx="8255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pic>
        <p:nvPicPr>
          <p:cNvPr descr="seta_reta" id="801" name="Google Shape;801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9337" y="2301875"/>
            <a:ext cx="908050" cy="4460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ta_reta" id="802" name="Google Shape;802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9337" y="2759075"/>
            <a:ext cx="908050" cy="4460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ta_reta" id="803" name="Google Shape;80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0450" y="3217862"/>
            <a:ext cx="908050" cy="4460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4" name="Google Shape;804;p51"/>
          <p:cNvCxnSpPr/>
          <p:nvPr/>
        </p:nvCxnSpPr>
        <p:spPr>
          <a:xfrm>
            <a:off x="2768600" y="1539875"/>
            <a:ext cx="495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805" name="Google Shape;805;p51"/>
          <p:cNvSpPr txBox="1"/>
          <p:nvPr/>
        </p:nvSpPr>
        <p:spPr>
          <a:xfrm>
            <a:off x="354012" y="4076700"/>
            <a:ext cx="5154612" cy="158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• Buscar a máxima eficiência do sistema de produção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• Eliminar todas as perdas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• Maximizar o ciclo total de vida útil dos equipamentos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• Envolver todos os funcionários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• Quebra Zero</a:t>
            </a:r>
            <a:endParaRPr/>
          </a:p>
        </p:txBody>
      </p:sp>
      <p:pic>
        <p:nvPicPr>
          <p:cNvPr descr="5a_etapa" id="806" name="Google Shape;806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2362" y="3933825"/>
            <a:ext cx="3170237" cy="176847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51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/>
        </p:nvSpPr>
        <p:spPr>
          <a:xfrm>
            <a:off x="762000" y="1412875"/>
            <a:ext cx="7772400" cy="4176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200"/>
              <a:buFont typeface="Tahoma"/>
              <a:buNone/>
            </a:pP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-  Especifique</a:t>
            </a:r>
            <a:r>
              <a:rPr b="1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i="0" lang="en-US" sz="2200" u="sng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valor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do ponto de vista do consumidor</a:t>
            </a:r>
            <a:endParaRPr/>
          </a:p>
          <a:p>
            <a:pPr indent="-2032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t/>
            </a:r>
            <a:endParaRPr b="0" i="0" sz="2200" u="none">
              <a:solidFill>
                <a:srgbClr val="13367A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13367A"/>
              </a:buClr>
              <a:buSzPts val="2200"/>
              <a:buFont typeface="Tahoma"/>
              <a:buNone/>
            </a:pP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-  Identifique o </a:t>
            </a:r>
            <a:r>
              <a:rPr b="1" i="0" lang="en-US" sz="2200" u="sng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fluxo de valor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para cada produto</a:t>
            </a:r>
            <a:endParaRPr/>
          </a:p>
          <a:p>
            <a:pPr indent="-2032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t/>
            </a:r>
            <a:endParaRPr b="0" i="0" sz="2200" u="none">
              <a:solidFill>
                <a:srgbClr val="13367A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13367A"/>
              </a:buClr>
              <a:buSzPts val="2200"/>
              <a:buFont typeface="Tahoma"/>
              <a:buNone/>
            </a:pP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-  Faça o produto </a:t>
            </a:r>
            <a:r>
              <a:rPr b="1" i="0" lang="en-US" sz="2200" u="sng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fluir</a:t>
            </a:r>
            <a:endParaRPr b="0" i="0" sz="2200" u="none">
              <a:solidFill>
                <a:srgbClr val="FF66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32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t/>
            </a:r>
            <a:endParaRPr b="0" i="0" sz="2200" u="none">
              <a:solidFill>
                <a:srgbClr val="13367A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13367A"/>
              </a:buClr>
              <a:buSzPts val="2200"/>
              <a:buFont typeface="Tahoma"/>
              <a:buNone/>
            </a:pP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-  Assim, o consumidor pode </a:t>
            </a:r>
            <a:r>
              <a:rPr b="1" i="0" lang="en-US" sz="2200" u="sng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puxar</a:t>
            </a:r>
            <a:r>
              <a:rPr b="0" i="0" lang="en-US" sz="22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a produção</a:t>
            </a:r>
            <a:endParaRPr/>
          </a:p>
          <a:p>
            <a:pPr indent="-2032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t/>
            </a:r>
            <a:endParaRPr b="0" i="0" sz="2200" u="none">
              <a:solidFill>
                <a:srgbClr val="13367A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13367A"/>
              </a:buClr>
              <a:buSzPts val="2200"/>
              <a:buFont typeface="Tahoma"/>
              <a:buNone/>
            </a:pP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-  Enquanto você </a:t>
            </a:r>
            <a:r>
              <a:rPr b="1" i="0" lang="en-US" sz="2200" u="sng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busca a perfeição</a:t>
            </a:r>
            <a:endParaRPr/>
          </a:p>
        </p:txBody>
      </p:sp>
      <p:sp>
        <p:nvSpPr>
          <p:cNvPr id="112" name="Google Shape;112;p16"/>
          <p:cNvSpPr txBox="1"/>
          <p:nvPr/>
        </p:nvSpPr>
        <p:spPr>
          <a:xfrm>
            <a:off x="762000" y="2603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600"/>
              <a:buFont typeface="Tahoma"/>
              <a:buNone/>
            </a:pPr>
            <a:r>
              <a:rPr b="1" i="0" lang="en-US" sz="3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5 Príncipios </a:t>
            </a:r>
            <a:r>
              <a:rPr b="1" i="1" lang="en-US" sz="3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Lean</a:t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mbor2 l8 069" id="812" name="Google Shape;81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575" y="511175"/>
            <a:ext cx="2989262" cy="2360612"/>
          </a:xfrm>
          <a:prstGeom prst="rect">
            <a:avLst/>
          </a:prstGeom>
          <a:noFill/>
          <a:ln cap="flat" cmpd="sng" w="19050">
            <a:solidFill>
              <a:srgbClr val="13367A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Linha 1 005" id="813" name="Google Shape;813;p52"/>
          <p:cNvPicPr preferRelativeResize="0"/>
          <p:nvPr/>
        </p:nvPicPr>
        <p:blipFill rotWithShape="1">
          <a:blip r:embed="rId4">
            <a:alphaModFix/>
          </a:blip>
          <a:srcRect b="0" l="19697" r="0" t="0"/>
          <a:stretch/>
        </p:blipFill>
        <p:spPr>
          <a:xfrm>
            <a:off x="4714875" y="509587"/>
            <a:ext cx="3025775" cy="2357437"/>
          </a:xfrm>
          <a:prstGeom prst="rect">
            <a:avLst/>
          </a:prstGeom>
          <a:noFill/>
          <a:ln cap="flat" cmpd="sng" w="19050">
            <a:solidFill>
              <a:srgbClr val="13367A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814" name="Google Shape;814;p52"/>
          <p:cNvSpPr txBox="1"/>
          <p:nvPr/>
        </p:nvSpPr>
        <p:spPr>
          <a:xfrm>
            <a:off x="768350" y="115887"/>
            <a:ext cx="1066800" cy="360362"/>
          </a:xfrm>
          <a:prstGeom prst="rect">
            <a:avLst/>
          </a:prstGeom>
          <a:solidFill>
            <a:srgbClr val="1336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1600"/>
              <a:buFont typeface="Tahoma"/>
              <a:buNone/>
            </a:pPr>
            <a:r>
              <a:rPr b="1" i="0" lang="en-US" sz="1600" u="none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  <a:t>ANTES</a:t>
            </a:r>
            <a:endParaRPr/>
          </a:p>
        </p:txBody>
      </p:sp>
      <p:sp>
        <p:nvSpPr>
          <p:cNvPr id="815" name="Google Shape;815;p52"/>
          <p:cNvSpPr txBox="1"/>
          <p:nvPr/>
        </p:nvSpPr>
        <p:spPr>
          <a:xfrm>
            <a:off x="4716462" y="115887"/>
            <a:ext cx="1066800" cy="360362"/>
          </a:xfrm>
          <a:prstGeom prst="rect">
            <a:avLst/>
          </a:prstGeom>
          <a:solidFill>
            <a:srgbClr val="13367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ts val="1600"/>
              <a:buFont typeface="Tahoma"/>
              <a:buNone/>
            </a:pPr>
            <a:r>
              <a:rPr b="1" i="0" lang="en-US" sz="1600" u="none">
                <a:solidFill>
                  <a:srgbClr val="FFFF66"/>
                </a:solidFill>
                <a:latin typeface="Tahoma"/>
                <a:ea typeface="Tahoma"/>
                <a:cs typeface="Tahoma"/>
                <a:sym typeface="Tahoma"/>
              </a:rPr>
              <a:t>DEPOIS</a:t>
            </a:r>
            <a:endParaRPr/>
          </a:p>
        </p:txBody>
      </p:sp>
      <p:pic>
        <p:nvPicPr>
          <p:cNvPr descr="DCP_8308" id="816" name="Google Shape;816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7087" y="3652837"/>
            <a:ext cx="3097212" cy="2386012"/>
          </a:xfrm>
          <a:prstGeom prst="rect">
            <a:avLst/>
          </a:prstGeom>
          <a:noFill/>
          <a:ln cap="flat" cmpd="sng" w="28575">
            <a:solidFill>
              <a:srgbClr val="13367A"/>
            </a:solidFill>
            <a:prstDash val="solid"/>
            <a:miter lim="800000"/>
            <a:headEnd len="sm" w="sm" type="none"/>
            <a:tailEnd len="sm" w="sm" type="none"/>
          </a:ln>
        </p:spPr>
      </p:pic>
      <p:pic>
        <p:nvPicPr>
          <p:cNvPr descr="DCP_8350" id="817" name="Google Shape;817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13262" y="3644900"/>
            <a:ext cx="3875087" cy="2389187"/>
          </a:xfrm>
          <a:prstGeom prst="rect">
            <a:avLst/>
          </a:prstGeom>
          <a:noFill/>
          <a:ln cap="flat" cmpd="sng" w="28575">
            <a:solidFill>
              <a:srgbClr val="13367A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818" name="Google Shape;818;p52"/>
          <p:cNvSpPr txBox="1"/>
          <p:nvPr/>
        </p:nvSpPr>
        <p:spPr>
          <a:xfrm>
            <a:off x="2133600" y="6076950"/>
            <a:ext cx="54864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400"/>
              <a:buFont typeface="Tahoma"/>
              <a:buNone/>
            </a:pPr>
            <a:r>
              <a:rPr b="0" i="0" lang="en-US" sz="1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Instalação de janela de Inspeção com dobradiça</a:t>
            </a:r>
            <a:endParaRPr/>
          </a:p>
        </p:txBody>
      </p:sp>
      <p:sp>
        <p:nvSpPr>
          <p:cNvPr id="819" name="Google Shape;819;p52"/>
          <p:cNvSpPr txBox="1"/>
          <p:nvPr/>
        </p:nvSpPr>
        <p:spPr>
          <a:xfrm>
            <a:off x="762000" y="3092450"/>
            <a:ext cx="7543800" cy="33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600"/>
              <a:buFont typeface="Tahoma"/>
              <a:buNone/>
            </a:pPr>
            <a:r>
              <a:rPr b="1" i="0" lang="en-US" sz="1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Limpeza e eliminação de local de difícil acesso</a:t>
            </a:r>
            <a:endParaRPr/>
          </a:p>
        </p:txBody>
      </p:sp>
      <p:sp>
        <p:nvSpPr>
          <p:cNvPr id="820" name="Google Shape;820;p52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53"/>
          <p:cNvSpPr txBox="1"/>
          <p:nvPr/>
        </p:nvSpPr>
        <p:spPr>
          <a:xfrm>
            <a:off x="381000" y="2286000"/>
            <a:ext cx="8382000" cy="2801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200"/>
              <a:buFont typeface="Tahoma"/>
              <a:buNone/>
            </a:pP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	</a:t>
            </a:r>
            <a:r>
              <a:rPr b="0" i="0" lang="en-US" sz="22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Objetivos: </a:t>
            </a:r>
            <a:endParaRPr/>
          </a:p>
          <a:p>
            <a:pPr indent="0" lvl="1" marL="474662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rgbClr val="13367A"/>
              </a:buClr>
              <a:buSzPts val="2100"/>
              <a:buFont typeface="Tahoma"/>
              <a:buNone/>
            </a:pPr>
            <a:r>
              <a:rPr b="0" i="0" lang="en-US" sz="2100" u="none" cap="none" strike="noStrik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- Reduzir o inventário em processo (especialmente em células compartilhadas);</a:t>
            </a:r>
            <a:endParaRPr/>
          </a:p>
          <a:p>
            <a:pPr indent="0" lvl="1" marL="474662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rgbClr val="13367A"/>
              </a:buClr>
              <a:buSzPts val="2100"/>
              <a:buFont typeface="Tahoma"/>
              <a:buNone/>
            </a:pPr>
            <a:r>
              <a:rPr b="0" i="0" lang="en-US" sz="2100" u="none" cap="none" strike="noStrik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- Aumentar a flexibilidade;</a:t>
            </a:r>
            <a:endParaRPr/>
          </a:p>
          <a:p>
            <a:pPr indent="0" lvl="1" marL="474662" marR="0" rtl="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rgbClr val="13367A"/>
              </a:buClr>
              <a:buSzPts val="2100"/>
              <a:buFont typeface="Tahoma"/>
              <a:buNone/>
            </a:pPr>
            <a:r>
              <a:rPr b="0" i="0" lang="en-US" sz="2100" u="none" cap="none" strike="noStrik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- Para reduzir desperdícios (de capacidade produtiva,</a:t>
            </a:r>
            <a:br>
              <a:rPr b="0" i="0" lang="en-US" sz="2100" u="none" cap="none" strike="noStrik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2100" u="none" cap="none" strike="noStrik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de estoques, de transportes, etc...)</a:t>
            </a:r>
            <a:endParaRPr/>
          </a:p>
        </p:txBody>
      </p:sp>
      <p:sp>
        <p:nvSpPr>
          <p:cNvPr id="826" name="Google Shape;826;p53"/>
          <p:cNvSpPr txBox="1"/>
          <p:nvPr/>
        </p:nvSpPr>
        <p:spPr>
          <a:xfrm>
            <a:off x="381000" y="1447800"/>
            <a:ext cx="838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Tahoma"/>
              <a:buNone/>
            </a:pPr>
            <a:r>
              <a:rPr b="1" i="0" lang="en-US" sz="24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8- Quick Changeover (Troca Rápida):</a:t>
            </a:r>
            <a:endParaRPr/>
          </a:p>
        </p:txBody>
      </p:sp>
      <p:sp>
        <p:nvSpPr>
          <p:cNvPr id="827" name="Google Shape;827;p53"/>
          <p:cNvSpPr txBox="1"/>
          <p:nvPr/>
        </p:nvSpPr>
        <p:spPr>
          <a:xfrm>
            <a:off x="611187" y="115887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Ferramentas Lean</a:t>
            </a:r>
            <a:endParaRPr/>
          </a:p>
        </p:txBody>
      </p:sp>
      <p:sp>
        <p:nvSpPr>
          <p:cNvPr id="828" name="Google Shape;828;p53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4"/>
          <p:cNvSpPr txBox="1"/>
          <p:nvPr/>
        </p:nvSpPr>
        <p:spPr>
          <a:xfrm>
            <a:off x="381000" y="260350"/>
            <a:ext cx="8382000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000"/>
              <a:buFont typeface="Tahoma"/>
              <a:buNone/>
            </a:pPr>
            <a:r>
              <a:rPr b="1" i="0" lang="en-US" sz="20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Exemplo de Troca Rápida:</a:t>
            </a:r>
            <a:endParaRPr/>
          </a:p>
        </p:txBody>
      </p:sp>
      <p:sp>
        <p:nvSpPr>
          <p:cNvPr id="834" name="Google Shape;834;p54"/>
          <p:cNvSpPr txBox="1"/>
          <p:nvPr/>
        </p:nvSpPr>
        <p:spPr>
          <a:xfrm>
            <a:off x="395287" y="765175"/>
            <a:ext cx="8382000" cy="219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	Tempo decorrido desde que a máquina para de fazer a última peça de um lote até o momento em que se reinicia a produção de primeira peça boa de um novo lote.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Clr>
                <a:srgbClr val="13367A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Nota máxima: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Clr>
                <a:srgbClr val="13367A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- As condições de operação podem ser preparadas com o processo em andamento;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Clr>
                <a:srgbClr val="13367A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- Minimiza ou elimina ajustes;</a:t>
            </a:r>
            <a:endParaRPr/>
          </a:p>
          <a:p>
            <a:pPr indent="-342900" lvl="0" marL="342900" marR="0" rtl="0" algn="l">
              <a:lnSpc>
                <a:spcPct val="130000"/>
              </a:lnSpc>
              <a:spcBef>
                <a:spcPts val="320"/>
              </a:spcBef>
              <a:spcAft>
                <a:spcPts val="0"/>
              </a:spcAft>
              <a:buClr>
                <a:srgbClr val="13367A"/>
              </a:buClr>
              <a:buSzPts val="1600"/>
              <a:buFont typeface="Tahoma"/>
              <a:buNone/>
            </a:pPr>
            <a:r>
              <a:rPr b="0" i="0" lang="en-US" sz="1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- Permite uso de elementos padronizados e controle visual na troca.</a:t>
            </a:r>
            <a:endParaRPr/>
          </a:p>
        </p:txBody>
      </p:sp>
      <p:pic>
        <p:nvPicPr>
          <p:cNvPr id="835" name="Google Shape;83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" y="3284537"/>
            <a:ext cx="412115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3437" y="3284537"/>
            <a:ext cx="4121150" cy="2509837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54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55"/>
          <p:cNvSpPr txBox="1"/>
          <p:nvPr/>
        </p:nvSpPr>
        <p:spPr>
          <a:xfrm>
            <a:off x="381000" y="2276475"/>
            <a:ext cx="8512175" cy="31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200"/>
              <a:buFont typeface="Tahoma"/>
              <a:buNone/>
            </a:pP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	</a:t>
            </a:r>
            <a:r>
              <a:rPr b="0" i="0" lang="en-US" sz="22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Objetivo: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O </a:t>
            </a:r>
            <a:r>
              <a:rPr b="0" i="1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Lean Office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tem por objetivo a melhoria nos fluxos de documento,  processos e informações (Redução do </a:t>
            </a:r>
            <a:r>
              <a:rPr b="0" i="1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lead time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), necessários para atender aos clientes, desde o pedido até a entrega.</a:t>
            </a:r>
            <a:endParaRPr/>
          </a:p>
          <a:p>
            <a:pPr indent="-284162" lvl="0" marL="28416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200"/>
              <a:buFont typeface="Tahoma"/>
              <a:buNone/>
            </a:pP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É a aplicação dos conceitos e ferramentas                                do Lean em processos administrativos, visando                                      tornar mais enxutos os fluxos nos escritórios.</a:t>
            </a:r>
            <a:endParaRPr/>
          </a:p>
        </p:txBody>
      </p:sp>
      <p:sp>
        <p:nvSpPr>
          <p:cNvPr id="843" name="Google Shape;843;p55"/>
          <p:cNvSpPr txBox="1"/>
          <p:nvPr/>
        </p:nvSpPr>
        <p:spPr>
          <a:xfrm>
            <a:off x="381000" y="1524000"/>
            <a:ext cx="838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Tahoma"/>
              <a:buNone/>
            </a:pPr>
            <a:r>
              <a:rPr b="1" i="0" lang="en-US" sz="24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9- </a:t>
            </a:r>
            <a:r>
              <a:rPr b="1" i="1" lang="en-US" sz="24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Lean Office</a:t>
            </a:r>
            <a:r>
              <a:rPr b="1" i="0" lang="en-US" sz="24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 (Escritório Lean):</a:t>
            </a:r>
            <a:endParaRPr/>
          </a:p>
        </p:txBody>
      </p:sp>
      <p:sp>
        <p:nvSpPr>
          <p:cNvPr id="844" name="Google Shape;844;p55"/>
          <p:cNvSpPr txBox="1"/>
          <p:nvPr/>
        </p:nvSpPr>
        <p:spPr>
          <a:xfrm>
            <a:off x="611187" y="115887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Ferramentas Lean</a:t>
            </a:r>
            <a:endParaRPr/>
          </a:p>
        </p:txBody>
      </p:sp>
      <p:pic>
        <p:nvPicPr>
          <p:cNvPr descr="ampulheta" id="845" name="Google Shape;845;p55"/>
          <p:cNvPicPr preferRelativeResize="0"/>
          <p:nvPr/>
        </p:nvPicPr>
        <p:blipFill rotWithShape="1">
          <a:blip r:embed="rId3">
            <a:alphaModFix/>
          </a:blip>
          <a:srcRect b="3047" l="11943" r="2566" t="3602"/>
          <a:stretch/>
        </p:blipFill>
        <p:spPr>
          <a:xfrm>
            <a:off x="6754812" y="3789362"/>
            <a:ext cx="1693862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55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errari" id="118" name="Google Shape;1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3925" y="3141662"/>
            <a:ext cx="3124200" cy="1947862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1042987" y="1219200"/>
            <a:ext cx="7129462" cy="968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6600"/>
              </a:buClr>
              <a:buSzPts val="2400"/>
              <a:buFont typeface="Tahoma"/>
              <a:buNone/>
            </a:pPr>
            <a:r>
              <a:rPr b="1" i="0" lang="en-US" sz="24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Valor</a:t>
            </a:r>
            <a:r>
              <a:rPr b="0" i="0" lang="en-US" sz="2400" u="none">
                <a:solidFill>
                  <a:srgbClr val="58709C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4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é aquilo que o cliente percebe e está disposto a pagar.</a:t>
            </a:r>
            <a:endParaRPr/>
          </a:p>
        </p:txBody>
      </p:sp>
      <p:pic>
        <p:nvPicPr>
          <p:cNvPr id="120" name="Google Shape;120;p17"/>
          <p:cNvPicPr preferRelativeResize="0"/>
          <p:nvPr/>
        </p:nvPicPr>
        <p:blipFill rotWithShape="1">
          <a:blip r:embed="rId4">
            <a:alphaModFix/>
          </a:blip>
          <a:srcRect b="0" l="15103" r="9326" t="0"/>
          <a:stretch/>
        </p:blipFill>
        <p:spPr>
          <a:xfrm>
            <a:off x="755650" y="2209800"/>
            <a:ext cx="2160587" cy="360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19925" y="2492375"/>
            <a:ext cx="1830387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533400" y="5867400"/>
            <a:ext cx="27432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b="0" i="0" lang="en-US" sz="1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Refrigerador com Wather Dispenser na porta</a:t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>
            <a:off x="3962400" y="5165725"/>
            <a:ext cx="1905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b="0" i="0" lang="en-US" sz="1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Carro Ferrari</a:t>
            </a:r>
            <a:endParaRPr/>
          </a:p>
        </p:txBody>
      </p:sp>
      <p:sp>
        <p:nvSpPr>
          <p:cNvPr id="124" name="Google Shape;124;p17"/>
          <p:cNvSpPr txBox="1"/>
          <p:nvPr/>
        </p:nvSpPr>
        <p:spPr>
          <a:xfrm>
            <a:off x="6934200" y="4876800"/>
            <a:ext cx="1905000" cy="244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None/>
            </a:pPr>
            <a:r>
              <a:rPr b="0" i="0" lang="en-US" sz="1000" u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Frigobar com porta de vidro</a:t>
            </a:r>
            <a:endParaRPr/>
          </a:p>
        </p:txBody>
      </p:sp>
      <p:sp>
        <p:nvSpPr>
          <p:cNvPr id="125" name="Google Shape;125;p17"/>
          <p:cNvSpPr txBox="1"/>
          <p:nvPr/>
        </p:nvSpPr>
        <p:spPr>
          <a:xfrm>
            <a:off x="762000" y="2222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Mentalidade Enxuta – </a:t>
            </a:r>
            <a:r>
              <a:rPr b="1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Valor</a:t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/>
        </p:nvSpPr>
        <p:spPr>
          <a:xfrm>
            <a:off x="381000" y="1524000"/>
            <a:ext cx="8382000" cy="3381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É toda ação necessária (agregando valor ou não) que um produto ou serviço sofre ao longo dos</a:t>
            </a:r>
            <a:r>
              <a:rPr b="0" i="0" lang="en-US" sz="2000" u="none">
                <a:solidFill>
                  <a:srgbClr val="58709C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i="0" lang="en-US" sz="20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fluxos essenciais.</a:t>
            </a:r>
            <a:endParaRPr/>
          </a:p>
          <a:p>
            <a:pPr indent="-284162" lvl="0" marL="284162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t/>
            </a:r>
            <a:endParaRPr b="1" i="0" sz="2000" u="none">
              <a:solidFill>
                <a:srgbClr val="FF66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4162" lvl="0" marL="284162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B6A05"/>
              </a:buClr>
              <a:buSzPts val="2000"/>
              <a:buFont typeface="Tahoma"/>
              <a:buChar char="1"/>
            </a:pPr>
            <a:r>
              <a:rPr b="1" i="0" lang="en-US" sz="20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) Fluxo de Produção</a:t>
            </a:r>
            <a:r>
              <a:rPr b="0" i="0" lang="en-US" sz="20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- desde a matéria prima, transformação em produto, até ao cliente final.</a:t>
            </a:r>
            <a:endParaRPr/>
          </a:p>
          <a:p>
            <a:pPr indent="-284162" lvl="0" marL="284162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B6A05"/>
              </a:buClr>
              <a:buSzPts val="2000"/>
              <a:buFont typeface="Tahoma"/>
              <a:buChar char="2"/>
            </a:pPr>
            <a:r>
              <a:rPr b="1" i="0" lang="en-US" sz="20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) Fluxo de Projeto do Produto</a:t>
            </a:r>
            <a:r>
              <a:rPr b="0" i="0" lang="en-US" sz="20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- da concepção ao lançamento.</a:t>
            </a:r>
            <a:endParaRPr/>
          </a:p>
          <a:p>
            <a:pPr indent="-284162" lvl="0" marL="284162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EB6A05"/>
              </a:buClr>
              <a:buSzPts val="2000"/>
              <a:buFont typeface="Tahoma"/>
              <a:buChar char="3"/>
            </a:pPr>
            <a:r>
              <a:rPr b="1" i="0" lang="en-US" sz="20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) Fluxo de Informação</a:t>
            </a:r>
            <a:r>
              <a:rPr b="0" i="0" lang="en-US" sz="20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000" u="none">
                <a:solidFill>
                  <a:srgbClr val="58709C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- da necessidade do cliente ao atendimento pleno.</a:t>
            </a:r>
            <a:endParaRPr/>
          </a:p>
        </p:txBody>
      </p:sp>
      <p:sp>
        <p:nvSpPr>
          <p:cNvPr id="132" name="Google Shape;132;p18"/>
          <p:cNvSpPr txBox="1"/>
          <p:nvPr/>
        </p:nvSpPr>
        <p:spPr>
          <a:xfrm>
            <a:off x="762000" y="2222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Mentalidade Enxuta – </a:t>
            </a:r>
            <a:r>
              <a:rPr b="1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Fluxo de valor</a:t>
            </a:r>
            <a:endParaRPr/>
          </a:p>
        </p:txBody>
      </p:sp>
      <p:sp>
        <p:nvSpPr>
          <p:cNvPr id="133" name="Google Shape;133;p18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/>
        </p:nvSpPr>
        <p:spPr>
          <a:xfrm>
            <a:off x="381000" y="1268412"/>
            <a:ext cx="8382000" cy="2228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	Coloque o desenvolvimento do produto, as informações e a produção em</a:t>
            </a:r>
            <a:r>
              <a:rPr b="0" i="0" lang="en-US" sz="2000" u="none">
                <a:solidFill>
                  <a:srgbClr val="58709C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i="0" lang="en-US" sz="20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fluxo contínuo.</a:t>
            </a:r>
            <a:endParaRPr b="0" i="0" sz="2000" u="none">
              <a:solidFill>
                <a:srgbClr val="FF66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4162" lvl="0" marL="284162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13367A"/>
              </a:buClr>
              <a:buSzPts val="2000"/>
              <a:buFont typeface="Tahoma"/>
              <a:buNone/>
            </a:pP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		O fluxo sempre</a:t>
            </a:r>
            <a:r>
              <a:rPr b="0" i="0" lang="en-US" sz="2000" u="none">
                <a:solidFill>
                  <a:srgbClr val="58709C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0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reduz custos</a:t>
            </a:r>
            <a:r>
              <a:rPr b="0" i="0" lang="en-US" sz="2000" u="none">
                <a:solidFill>
                  <a:srgbClr val="58709C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de produção, promove</a:t>
            </a:r>
            <a:r>
              <a:rPr b="0" i="0" lang="en-US" sz="2000" u="none">
                <a:solidFill>
                  <a:srgbClr val="58709C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0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alta qualidade</a:t>
            </a: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, cria</a:t>
            </a:r>
            <a:r>
              <a:rPr b="0" i="0" lang="en-US" sz="2000" u="none">
                <a:solidFill>
                  <a:srgbClr val="58709C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0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maior capacidade de resposta</a:t>
            </a:r>
            <a:r>
              <a:rPr b="0" i="0" lang="en-US" sz="2000" u="none">
                <a:solidFill>
                  <a:srgbClr val="58709C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20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e gera produtos                           que se aproximam das</a:t>
            </a:r>
            <a:r>
              <a:rPr b="0" i="0" lang="en-US" sz="2000" u="none">
                <a:solidFill>
                  <a:srgbClr val="58709C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i="0" lang="en-US" sz="20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necessidades reais do consumidor.</a:t>
            </a:r>
            <a:endParaRPr/>
          </a:p>
        </p:txBody>
      </p:sp>
      <p:pic>
        <p:nvPicPr>
          <p:cNvPr descr="Ilhas Isoladas" id="139" name="Google Shape;13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4975" y="3525837"/>
            <a:ext cx="1571625" cy="29987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uxo Contínuo" id="140" name="Google Shape;14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3937" y="3686175"/>
            <a:ext cx="46799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762000" y="2222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Mentalidade Enxuta – </a:t>
            </a:r>
            <a:r>
              <a:rPr b="1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Fluir</a:t>
            </a:r>
            <a:endParaRPr/>
          </a:p>
        </p:txBody>
      </p:sp>
      <p:sp>
        <p:nvSpPr>
          <p:cNvPr id="142" name="Google Shape;142;p19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/>
        </p:nvSpPr>
        <p:spPr>
          <a:xfrm>
            <a:off x="381000" y="2133600"/>
            <a:ext cx="8382000" cy="1801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200"/>
              <a:buFont typeface="Tahoma"/>
              <a:buNone/>
            </a:pPr>
            <a:r>
              <a:rPr b="0" i="0" lang="en-US" sz="2200" u="none">
                <a:solidFill>
                  <a:srgbClr val="003399"/>
                </a:solidFill>
                <a:latin typeface="Tahoma"/>
                <a:ea typeface="Tahoma"/>
                <a:cs typeface="Tahoma"/>
                <a:sym typeface="Tahoma"/>
              </a:rPr>
              <a:t>		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Conforme Womack (2004, p. 60) </a:t>
            </a:r>
            <a:r>
              <a:rPr b="1" i="0" lang="en-US" sz="22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Puxar </a:t>
            </a:r>
            <a:r>
              <a:rPr b="0" i="0" lang="en-US" sz="2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“significa que um processo inicial não deve produzir um bem ou um serviço sem que o cliente de um processo posterior o solicite”.</a:t>
            </a:r>
            <a:endParaRPr/>
          </a:p>
        </p:txBody>
      </p:sp>
      <p:sp>
        <p:nvSpPr>
          <p:cNvPr id="148" name="Google Shape;148;p20"/>
          <p:cNvSpPr txBox="1"/>
          <p:nvPr/>
        </p:nvSpPr>
        <p:spPr>
          <a:xfrm>
            <a:off x="762000" y="2222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Mentalidade Enxuta – </a:t>
            </a:r>
            <a:r>
              <a:rPr b="1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Puxar</a:t>
            </a:r>
            <a:endParaRPr/>
          </a:p>
        </p:txBody>
      </p:sp>
      <p:sp>
        <p:nvSpPr>
          <p:cNvPr id="149" name="Google Shape;149;p20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/>
        </p:nvSpPr>
        <p:spPr>
          <a:xfrm>
            <a:off x="228600" y="1266825"/>
            <a:ext cx="8763000" cy="1628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4162" lvl="0" marL="284162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3399"/>
              </a:buClr>
              <a:buSzPts val="2100"/>
              <a:buFont typeface="Tahoma"/>
              <a:buNone/>
            </a:pPr>
            <a:r>
              <a:rPr b="0" i="0" lang="en-US" sz="2100" u="none">
                <a:solidFill>
                  <a:srgbClr val="003399"/>
                </a:solidFill>
                <a:latin typeface="Tahoma"/>
                <a:ea typeface="Tahoma"/>
                <a:cs typeface="Tahoma"/>
                <a:sym typeface="Tahoma"/>
              </a:rPr>
              <a:t>		</a:t>
            </a:r>
            <a:r>
              <a:rPr b="0" i="0" lang="en-US" sz="21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b="1" i="0" lang="en-US" sz="2100" u="none">
                <a:solidFill>
                  <a:srgbClr val="FF6600"/>
                </a:solidFill>
                <a:latin typeface="Tahoma"/>
                <a:ea typeface="Tahoma"/>
                <a:cs typeface="Tahoma"/>
                <a:sym typeface="Tahoma"/>
              </a:rPr>
              <a:t>Perfeição</a:t>
            </a:r>
            <a:r>
              <a:rPr b="0" i="0" lang="en-US" sz="21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é um círculo  virtuoso e permanente de criação de valor e de eliminação de desperdícios. Porém para Womack </a:t>
            </a:r>
            <a:r>
              <a:rPr b="0" i="0" lang="en-US" sz="16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(2004, p. 14)</a:t>
            </a:r>
            <a:r>
              <a:rPr b="0" i="0" lang="en-US" sz="21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 Perfeição é “os quatros princípios iniciais interagindo entre si em um circulo poderoso”.</a:t>
            </a:r>
            <a:endParaRPr/>
          </a:p>
        </p:txBody>
      </p:sp>
      <p:grpSp>
        <p:nvGrpSpPr>
          <p:cNvPr id="155" name="Google Shape;155;p21"/>
          <p:cNvGrpSpPr/>
          <p:nvPr/>
        </p:nvGrpSpPr>
        <p:grpSpPr>
          <a:xfrm>
            <a:off x="1219200" y="3200400"/>
            <a:ext cx="6400800" cy="3048000"/>
            <a:chOff x="960" y="1795"/>
            <a:chExt cx="4032" cy="1920"/>
          </a:xfrm>
        </p:grpSpPr>
        <p:cxnSp>
          <p:nvCxnSpPr>
            <p:cNvPr id="156" name="Google Shape;156;p21"/>
            <p:cNvCxnSpPr/>
            <p:nvPr/>
          </p:nvCxnSpPr>
          <p:spPr>
            <a:xfrm rot="10800000">
              <a:off x="1584" y="1795"/>
              <a:ext cx="0" cy="192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cxnSp>
          <p:nvCxnSpPr>
            <p:cNvPr id="157" name="Google Shape;157;p21"/>
            <p:cNvCxnSpPr/>
            <p:nvPr/>
          </p:nvCxnSpPr>
          <p:spPr>
            <a:xfrm>
              <a:off x="1511" y="3619"/>
              <a:ext cx="2880" cy="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miter lim="800000"/>
              <a:headEnd len="med" w="med" type="none"/>
              <a:tailEnd len="med" w="med" type="triangle"/>
            </a:ln>
          </p:spPr>
        </p:cxnSp>
        <p:sp>
          <p:nvSpPr>
            <p:cNvPr id="158" name="Google Shape;158;p21"/>
            <p:cNvSpPr txBox="1"/>
            <p:nvPr/>
          </p:nvSpPr>
          <p:spPr>
            <a:xfrm>
              <a:off x="960" y="1814"/>
              <a:ext cx="696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367A"/>
                </a:buClr>
                <a:buSzPts val="1000"/>
                <a:buFont typeface="Tahoma"/>
                <a:buNone/>
              </a:pPr>
              <a:r>
                <a:rPr b="1" i="0" lang="en-US" sz="1000" u="none">
                  <a:solidFill>
                    <a:srgbClr val="13367A"/>
                  </a:solidFill>
                  <a:latin typeface="Tahoma"/>
                  <a:ea typeface="Tahoma"/>
                  <a:cs typeface="Tahoma"/>
                  <a:sym typeface="Tahoma"/>
                </a:rPr>
                <a:t>Melhoria</a:t>
              </a:r>
              <a:endParaRPr/>
            </a:p>
          </p:txBody>
        </p:sp>
        <p:sp>
          <p:nvSpPr>
            <p:cNvPr id="159" name="Google Shape;159;p21"/>
            <p:cNvSpPr txBox="1"/>
            <p:nvPr/>
          </p:nvSpPr>
          <p:spPr>
            <a:xfrm>
              <a:off x="4295" y="3542"/>
              <a:ext cx="697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367A"/>
                </a:buClr>
                <a:buSzPts val="1000"/>
                <a:buFont typeface="Tahoma"/>
                <a:buNone/>
              </a:pPr>
              <a:r>
                <a:rPr b="1" i="0" lang="en-US" sz="1000" u="none">
                  <a:solidFill>
                    <a:srgbClr val="13367A"/>
                  </a:solidFill>
                  <a:latin typeface="Tahoma"/>
                  <a:ea typeface="Tahoma"/>
                  <a:cs typeface="Tahoma"/>
                  <a:sym typeface="Tahoma"/>
                </a:rPr>
                <a:t>Tempo</a:t>
              </a:r>
              <a:endParaRPr/>
            </a:p>
          </p:txBody>
        </p:sp>
        <p:cxnSp>
          <p:nvCxnSpPr>
            <p:cNvPr id="160" name="Google Shape;160;p21"/>
            <p:cNvCxnSpPr/>
            <p:nvPr/>
          </p:nvCxnSpPr>
          <p:spPr>
            <a:xfrm flipH="1" rot="10800000">
              <a:off x="1584" y="3089"/>
              <a:ext cx="768" cy="2"/>
            </a:xfrm>
            <a:prstGeom prst="straightConnector1">
              <a:avLst/>
            </a:prstGeom>
            <a:noFill/>
            <a:ln cap="flat" cmpd="sng" w="38100">
              <a:solidFill>
                <a:srgbClr val="333399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1" name="Google Shape;161;p21"/>
            <p:cNvCxnSpPr/>
            <p:nvPr/>
          </p:nvCxnSpPr>
          <p:spPr>
            <a:xfrm flipH="1" rot="10800000">
              <a:off x="2335" y="2611"/>
              <a:ext cx="211" cy="478"/>
            </a:xfrm>
            <a:prstGeom prst="straightConnector1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2" name="Google Shape;162;p21"/>
            <p:cNvCxnSpPr/>
            <p:nvPr/>
          </p:nvCxnSpPr>
          <p:spPr>
            <a:xfrm>
              <a:off x="2546" y="2611"/>
              <a:ext cx="697" cy="0"/>
            </a:xfrm>
            <a:prstGeom prst="straightConnector1">
              <a:avLst/>
            </a:prstGeom>
            <a:noFill/>
            <a:ln cap="flat" cmpd="sng" w="38100">
              <a:solidFill>
                <a:srgbClr val="333399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3" name="Google Shape;163;p21"/>
            <p:cNvCxnSpPr/>
            <p:nvPr/>
          </p:nvCxnSpPr>
          <p:spPr>
            <a:xfrm flipH="1" rot="10800000">
              <a:off x="3243" y="2132"/>
              <a:ext cx="212" cy="479"/>
            </a:xfrm>
            <a:prstGeom prst="straightConnector1">
              <a:avLst/>
            </a:prstGeom>
            <a:noFill/>
            <a:ln cap="flat" cmpd="sng" w="38100">
              <a:solidFill>
                <a:srgbClr val="FF9900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164" name="Google Shape;164;p21"/>
            <p:cNvCxnSpPr/>
            <p:nvPr/>
          </p:nvCxnSpPr>
          <p:spPr>
            <a:xfrm>
              <a:off x="3455" y="2132"/>
              <a:ext cx="698" cy="0"/>
            </a:xfrm>
            <a:prstGeom prst="straightConnector1">
              <a:avLst/>
            </a:prstGeom>
            <a:noFill/>
            <a:ln cap="flat" cmpd="sng" w="38100">
              <a:solidFill>
                <a:srgbClr val="333399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grpSp>
          <p:nvGrpSpPr>
            <p:cNvPr id="165" name="Google Shape;165;p21"/>
            <p:cNvGrpSpPr/>
            <p:nvPr/>
          </p:nvGrpSpPr>
          <p:grpSpPr>
            <a:xfrm>
              <a:off x="2667" y="2662"/>
              <a:ext cx="293" cy="298"/>
              <a:chOff x="1488" y="2832"/>
              <a:chExt cx="480" cy="432"/>
            </a:xfrm>
          </p:grpSpPr>
          <p:sp>
            <p:nvSpPr>
              <p:cNvPr id="166" name="Google Shape;166;p21"/>
              <p:cNvSpPr/>
              <p:nvPr/>
            </p:nvSpPr>
            <p:spPr>
              <a:xfrm>
                <a:off x="1488" y="2832"/>
                <a:ext cx="480" cy="432"/>
              </a:xfrm>
              <a:prstGeom prst="flowChartOr">
                <a:avLst/>
              </a:prstGeom>
              <a:solidFill>
                <a:srgbClr val="99CCFF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67" name="Google Shape;167;p21"/>
              <p:cNvSpPr txBox="1"/>
              <p:nvPr/>
            </p:nvSpPr>
            <p:spPr>
              <a:xfrm>
                <a:off x="1532" y="3031"/>
                <a:ext cx="253" cy="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ts val="1000"/>
                  <a:buFont typeface="Tahoma"/>
                  <a:buNone/>
                </a:pPr>
                <a:r>
                  <a:rPr b="1" i="0" lang="en-US" sz="1000" u="none">
                    <a:solidFill>
                      <a:srgbClr val="0000CC"/>
                    </a:solidFill>
                    <a:latin typeface="Tahoma"/>
                    <a:ea typeface="Tahoma"/>
                    <a:cs typeface="Tahoma"/>
                    <a:sym typeface="Tahoma"/>
                  </a:rPr>
                  <a:t>A</a:t>
                </a:r>
                <a:endParaRPr/>
              </a:p>
            </p:txBody>
          </p:sp>
          <p:sp>
            <p:nvSpPr>
              <p:cNvPr id="168" name="Google Shape;168;p21"/>
              <p:cNvSpPr txBox="1"/>
              <p:nvPr/>
            </p:nvSpPr>
            <p:spPr>
              <a:xfrm>
                <a:off x="1717" y="3031"/>
                <a:ext cx="251" cy="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ts val="1000"/>
                  <a:buFont typeface="Tahoma"/>
                  <a:buNone/>
                </a:pPr>
                <a:r>
                  <a:rPr b="1" i="0" lang="en-US" sz="1000" u="none">
                    <a:solidFill>
                      <a:srgbClr val="0000CC"/>
                    </a:solidFill>
                    <a:latin typeface="Tahoma"/>
                    <a:ea typeface="Tahoma"/>
                    <a:cs typeface="Tahoma"/>
                    <a:sym typeface="Tahoma"/>
                  </a:rPr>
                  <a:t>C</a:t>
                </a:r>
                <a:endParaRPr/>
              </a:p>
            </p:txBody>
          </p:sp>
          <p:sp>
            <p:nvSpPr>
              <p:cNvPr id="169" name="Google Shape;169;p21"/>
              <p:cNvSpPr txBox="1"/>
              <p:nvPr/>
            </p:nvSpPr>
            <p:spPr>
              <a:xfrm>
                <a:off x="1540" y="2844"/>
                <a:ext cx="253" cy="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ts val="1000"/>
                  <a:buFont typeface="Tahoma"/>
                  <a:buNone/>
                </a:pPr>
                <a:r>
                  <a:rPr b="1" i="0" lang="en-US" sz="1000" u="none">
                    <a:solidFill>
                      <a:srgbClr val="0000CC"/>
                    </a:solidFill>
                    <a:latin typeface="Tahoma"/>
                    <a:ea typeface="Tahoma"/>
                    <a:cs typeface="Tahoma"/>
                    <a:sym typeface="Tahoma"/>
                  </a:rPr>
                  <a:t>P</a:t>
                </a:r>
                <a:endParaRPr/>
              </a:p>
            </p:txBody>
          </p:sp>
          <p:sp>
            <p:nvSpPr>
              <p:cNvPr id="170" name="Google Shape;170;p21"/>
              <p:cNvSpPr txBox="1"/>
              <p:nvPr/>
            </p:nvSpPr>
            <p:spPr>
              <a:xfrm>
                <a:off x="1716" y="2849"/>
                <a:ext cx="245" cy="2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ts val="1000"/>
                  <a:buFont typeface="Tahoma"/>
                  <a:buNone/>
                </a:pPr>
                <a:r>
                  <a:rPr b="1" i="0" lang="en-US" sz="1000" u="none">
                    <a:solidFill>
                      <a:srgbClr val="0000CC"/>
                    </a:solidFill>
                    <a:latin typeface="Tahoma"/>
                    <a:ea typeface="Tahoma"/>
                    <a:cs typeface="Tahoma"/>
                    <a:sym typeface="Tahoma"/>
                  </a:rPr>
                  <a:t>D</a:t>
                </a:r>
                <a:endParaRPr/>
              </a:p>
            </p:txBody>
          </p:sp>
        </p:grpSp>
        <p:grpSp>
          <p:nvGrpSpPr>
            <p:cNvPr id="171" name="Google Shape;171;p21"/>
            <p:cNvGrpSpPr/>
            <p:nvPr/>
          </p:nvGrpSpPr>
          <p:grpSpPr>
            <a:xfrm>
              <a:off x="3596" y="2179"/>
              <a:ext cx="292" cy="299"/>
              <a:chOff x="1488" y="2832"/>
              <a:chExt cx="480" cy="432"/>
            </a:xfrm>
          </p:grpSpPr>
          <p:sp>
            <p:nvSpPr>
              <p:cNvPr id="172" name="Google Shape;172;p21"/>
              <p:cNvSpPr/>
              <p:nvPr/>
            </p:nvSpPr>
            <p:spPr>
              <a:xfrm>
                <a:off x="1488" y="2832"/>
                <a:ext cx="480" cy="432"/>
              </a:xfrm>
              <a:prstGeom prst="flowChartOr">
                <a:avLst/>
              </a:prstGeom>
              <a:solidFill>
                <a:srgbClr val="99CCFF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73" name="Google Shape;173;p21"/>
              <p:cNvSpPr txBox="1"/>
              <p:nvPr/>
            </p:nvSpPr>
            <p:spPr>
              <a:xfrm>
                <a:off x="1536" y="3021"/>
                <a:ext cx="248" cy="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ts val="1000"/>
                  <a:buFont typeface="Tahoma"/>
                  <a:buNone/>
                </a:pPr>
                <a:r>
                  <a:rPr b="1" i="0" lang="en-US" sz="1000" u="none">
                    <a:solidFill>
                      <a:srgbClr val="0000CC"/>
                    </a:solidFill>
                    <a:latin typeface="Tahoma"/>
                    <a:ea typeface="Tahoma"/>
                    <a:cs typeface="Tahoma"/>
                    <a:sym typeface="Tahoma"/>
                  </a:rPr>
                  <a:t>A</a:t>
                </a:r>
                <a:endParaRPr/>
              </a:p>
            </p:txBody>
          </p:sp>
          <p:sp>
            <p:nvSpPr>
              <p:cNvPr id="174" name="Google Shape;174;p21"/>
              <p:cNvSpPr txBox="1"/>
              <p:nvPr/>
            </p:nvSpPr>
            <p:spPr>
              <a:xfrm>
                <a:off x="1720" y="3018"/>
                <a:ext cx="248" cy="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ts val="1000"/>
                  <a:buFont typeface="Tahoma"/>
                  <a:buNone/>
                </a:pPr>
                <a:r>
                  <a:rPr b="1" i="0" lang="en-US" sz="1000" u="none">
                    <a:solidFill>
                      <a:srgbClr val="0000CC"/>
                    </a:solidFill>
                    <a:latin typeface="Tahoma"/>
                    <a:ea typeface="Tahoma"/>
                    <a:cs typeface="Tahoma"/>
                    <a:sym typeface="Tahoma"/>
                  </a:rPr>
                  <a:t>C</a:t>
                </a:r>
                <a:endParaRPr/>
              </a:p>
            </p:txBody>
          </p:sp>
          <p:sp>
            <p:nvSpPr>
              <p:cNvPr id="175" name="Google Shape;175;p21"/>
              <p:cNvSpPr txBox="1"/>
              <p:nvPr/>
            </p:nvSpPr>
            <p:spPr>
              <a:xfrm>
                <a:off x="1539" y="2841"/>
                <a:ext cx="253" cy="2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ts val="1000"/>
                  <a:buFont typeface="Tahoma"/>
                  <a:buNone/>
                </a:pPr>
                <a:r>
                  <a:rPr b="1" i="0" lang="en-US" sz="1000" u="none">
                    <a:solidFill>
                      <a:srgbClr val="0000CC"/>
                    </a:solidFill>
                    <a:latin typeface="Tahoma"/>
                    <a:ea typeface="Tahoma"/>
                    <a:cs typeface="Tahoma"/>
                    <a:sym typeface="Tahoma"/>
                  </a:rPr>
                  <a:t>P</a:t>
                </a:r>
                <a:endParaRPr/>
              </a:p>
            </p:txBody>
          </p:sp>
          <p:sp>
            <p:nvSpPr>
              <p:cNvPr id="176" name="Google Shape;176;p21"/>
              <p:cNvSpPr txBox="1"/>
              <p:nvPr/>
            </p:nvSpPr>
            <p:spPr>
              <a:xfrm>
                <a:off x="1716" y="2844"/>
                <a:ext cx="250" cy="2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ts val="1000"/>
                  <a:buFont typeface="Tahoma"/>
                  <a:buNone/>
                </a:pPr>
                <a:r>
                  <a:rPr b="1" i="0" lang="en-US" sz="1000" u="none">
                    <a:solidFill>
                      <a:srgbClr val="0000CC"/>
                    </a:solidFill>
                    <a:latin typeface="Tahoma"/>
                    <a:ea typeface="Tahoma"/>
                    <a:cs typeface="Tahoma"/>
                    <a:sym typeface="Tahoma"/>
                  </a:rPr>
                  <a:t>D</a:t>
                </a:r>
                <a:endParaRPr/>
              </a:p>
            </p:txBody>
          </p:sp>
        </p:grpSp>
        <p:grpSp>
          <p:nvGrpSpPr>
            <p:cNvPr id="177" name="Google Shape;177;p21"/>
            <p:cNvGrpSpPr/>
            <p:nvPr/>
          </p:nvGrpSpPr>
          <p:grpSpPr>
            <a:xfrm>
              <a:off x="1737" y="3129"/>
              <a:ext cx="293" cy="298"/>
              <a:chOff x="1488" y="2832"/>
              <a:chExt cx="480" cy="432"/>
            </a:xfrm>
          </p:grpSpPr>
          <p:sp>
            <p:nvSpPr>
              <p:cNvPr id="178" name="Google Shape;178;p21"/>
              <p:cNvSpPr/>
              <p:nvPr/>
            </p:nvSpPr>
            <p:spPr>
              <a:xfrm>
                <a:off x="1488" y="2832"/>
                <a:ext cx="480" cy="432"/>
              </a:xfrm>
              <a:prstGeom prst="flowChartOr">
                <a:avLst/>
              </a:prstGeom>
              <a:solidFill>
                <a:srgbClr val="99CCFF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2400" u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sp>
            <p:nvSpPr>
              <p:cNvPr id="179" name="Google Shape;179;p21"/>
              <p:cNvSpPr txBox="1"/>
              <p:nvPr/>
            </p:nvSpPr>
            <p:spPr>
              <a:xfrm>
                <a:off x="1532" y="3028"/>
                <a:ext cx="253" cy="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ts val="1000"/>
                  <a:buFont typeface="Tahoma"/>
                  <a:buNone/>
                </a:pPr>
                <a:r>
                  <a:rPr b="1" i="0" lang="en-US" sz="1000" u="none">
                    <a:solidFill>
                      <a:srgbClr val="0000CC"/>
                    </a:solidFill>
                    <a:latin typeface="Tahoma"/>
                    <a:ea typeface="Tahoma"/>
                    <a:cs typeface="Tahoma"/>
                    <a:sym typeface="Tahoma"/>
                  </a:rPr>
                  <a:t>A</a:t>
                </a:r>
                <a:endParaRPr/>
              </a:p>
            </p:txBody>
          </p:sp>
          <p:sp>
            <p:nvSpPr>
              <p:cNvPr id="180" name="Google Shape;180;p21"/>
              <p:cNvSpPr txBox="1"/>
              <p:nvPr/>
            </p:nvSpPr>
            <p:spPr>
              <a:xfrm>
                <a:off x="1721" y="3026"/>
                <a:ext cx="247" cy="2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ts val="1000"/>
                  <a:buFont typeface="Tahoma"/>
                  <a:buNone/>
                </a:pPr>
                <a:r>
                  <a:rPr b="1" i="0" lang="en-US" sz="1000" u="none">
                    <a:solidFill>
                      <a:srgbClr val="0000CC"/>
                    </a:solidFill>
                    <a:latin typeface="Tahoma"/>
                    <a:ea typeface="Tahoma"/>
                    <a:cs typeface="Tahoma"/>
                    <a:sym typeface="Tahoma"/>
                  </a:rPr>
                  <a:t>C</a:t>
                </a:r>
                <a:endParaRPr/>
              </a:p>
            </p:txBody>
          </p:sp>
          <p:sp>
            <p:nvSpPr>
              <p:cNvPr id="181" name="Google Shape;181;p21"/>
              <p:cNvSpPr txBox="1"/>
              <p:nvPr/>
            </p:nvSpPr>
            <p:spPr>
              <a:xfrm>
                <a:off x="1539" y="2844"/>
                <a:ext cx="254" cy="2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ts val="1000"/>
                  <a:buFont typeface="Tahoma"/>
                  <a:buNone/>
                </a:pPr>
                <a:r>
                  <a:rPr b="1" i="0" lang="en-US" sz="1000" u="none">
                    <a:solidFill>
                      <a:srgbClr val="0000CC"/>
                    </a:solidFill>
                    <a:latin typeface="Tahoma"/>
                    <a:ea typeface="Tahoma"/>
                    <a:cs typeface="Tahoma"/>
                    <a:sym typeface="Tahoma"/>
                  </a:rPr>
                  <a:t>P</a:t>
                </a:r>
                <a:endParaRPr/>
              </a:p>
            </p:txBody>
          </p:sp>
          <p:sp>
            <p:nvSpPr>
              <p:cNvPr id="182" name="Google Shape;182;p21"/>
              <p:cNvSpPr txBox="1"/>
              <p:nvPr/>
            </p:nvSpPr>
            <p:spPr>
              <a:xfrm>
                <a:off x="1716" y="2849"/>
                <a:ext cx="250" cy="2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CC"/>
                  </a:buClr>
                  <a:buSzPts val="1000"/>
                  <a:buFont typeface="Tahoma"/>
                  <a:buNone/>
                </a:pPr>
                <a:r>
                  <a:rPr b="1" i="0" lang="en-US" sz="1000" u="none">
                    <a:solidFill>
                      <a:srgbClr val="0000CC"/>
                    </a:solidFill>
                    <a:latin typeface="Tahoma"/>
                    <a:ea typeface="Tahoma"/>
                    <a:cs typeface="Tahoma"/>
                    <a:sym typeface="Tahoma"/>
                  </a:rPr>
                  <a:t>D</a:t>
                </a:r>
                <a:endParaRPr/>
              </a:p>
            </p:txBody>
          </p:sp>
        </p:grpSp>
        <p:sp>
          <p:nvSpPr>
            <p:cNvPr id="183" name="Google Shape;183;p21"/>
            <p:cNvSpPr txBox="1"/>
            <p:nvPr/>
          </p:nvSpPr>
          <p:spPr>
            <a:xfrm>
              <a:off x="1632" y="2912"/>
              <a:ext cx="620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367A"/>
                </a:buClr>
                <a:buSzPts val="1000"/>
                <a:buFont typeface="Tahoma"/>
                <a:buNone/>
              </a:pPr>
              <a:r>
                <a:rPr b="1" i="0" lang="en-US" sz="1000" u="none">
                  <a:solidFill>
                    <a:srgbClr val="13367A"/>
                  </a:solidFill>
                  <a:latin typeface="Tahoma"/>
                  <a:ea typeface="Tahoma"/>
                  <a:cs typeface="Tahoma"/>
                  <a:sym typeface="Tahoma"/>
                </a:rPr>
                <a:t>Estado Atual</a:t>
              </a:r>
              <a:endParaRPr/>
            </a:p>
          </p:txBody>
        </p:sp>
        <p:sp>
          <p:nvSpPr>
            <p:cNvPr id="184" name="Google Shape;184;p21"/>
            <p:cNvSpPr txBox="1"/>
            <p:nvPr/>
          </p:nvSpPr>
          <p:spPr>
            <a:xfrm>
              <a:off x="2544" y="2432"/>
              <a:ext cx="674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367A"/>
                </a:buClr>
                <a:buSzPts val="1000"/>
                <a:buFont typeface="Tahoma"/>
                <a:buNone/>
              </a:pPr>
              <a:r>
                <a:rPr b="1" i="0" lang="en-US" sz="1000" u="none">
                  <a:solidFill>
                    <a:srgbClr val="13367A"/>
                  </a:solidFill>
                  <a:latin typeface="Tahoma"/>
                  <a:ea typeface="Tahoma"/>
                  <a:cs typeface="Tahoma"/>
                  <a:sym typeface="Tahoma"/>
                </a:rPr>
                <a:t>Estado Futuro</a:t>
              </a:r>
              <a:endParaRPr/>
            </a:p>
          </p:txBody>
        </p:sp>
        <p:sp>
          <p:nvSpPr>
            <p:cNvPr id="185" name="Google Shape;185;p21"/>
            <p:cNvSpPr txBox="1"/>
            <p:nvPr/>
          </p:nvSpPr>
          <p:spPr>
            <a:xfrm>
              <a:off x="3185" y="1952"/>
              <a:ext cx="1031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367A"/>
                </a:buClr>
                <a:buSzPts val="1000"/>
                <a:buFont typeface="Tahoma"/>
                <a:buNone/>
              </a:pPr>
              <a:r>
                <a:rPr b="1" i="0" lang="en-US" sz="1000" u="none">
                  <a:solidFill>
                    <a:srgbClr val="13367A"/>
                  </a:solidFill>
                  <a:latin typeface="Tahoma"/>
                  <a:ea typeface="Tahoma"/>
                  <a:cs typeface="Tahoma"/>
                  <a:sym typeface="Tahoma"/>
                </a:rPr>
                <a:t>Próximo Estado Futuro</a:t>
              </a:r>
              <a:endParaRPr/>
            </a:p>
          </p:txBody>
        </p:sp>
        <p:cxnSp>
          <p:nvCxnSpPr>
            <p:cNvPr id="186" name="Google Shape;186;p21"/>
            <p:cNvCxnSpPr/>
            <p:nvPr/>
          </p:nvCxnSpPr>
          <p:spPr>
            <a:xfrm>
              <a:off x="2352" y="3091"/>
              <a:ext cx="1824" cy="0"/>
            </a:xfrm>
            <a:prstGeom prst="straightConnector1">
              <a:avLst/>
            </a:prstGeom>
            <a:noFill/>
            <a:ln cap="flat" cmpd="sng" w="38100">
              <a:solidFill>
                <a:srgbClr val="333399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87" name="Google Shape;187;p21"/>
            <p:cNvSpPr txBox="1"/>
            <p:nvPr/>
          </p:nvSpPr>
          <p:spPr>
            <a:xfrm>
              <a:off x="3360" y="2912"/>
              <a:ext cx="727" cy="1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3367A"/>
                </a:buClr>
                <a:buSzPts val="1000"/>
                <a:buFont typeface="Tahoma"/>
                <a:buNone/>
              </a:pPr>
              <a:r>
                <a:rPr b="1" i="0" lang="en-US" sz="1000" u="none">
                  <a:solidFill>
                    <a:srgbClr val="13367A"/>
                  </a:solidFill>
                  <a:latin typeface="Tahoma"/>
                  <a:ea typeface="Tahoma"/>
                  <a:cs typeface="Tahoma"/>
                  <a:sym typeface="Tahoma"/>
                </a:rPr>
                <a:t>Estado Original</a:t>
              </a:r>
              <a:endParaRPr/>
            </a:p>
          </p:txBody>
        </p:sp>
      </p:grpSp>
      <p:sp>
        <p:nvSpPr>
          <p:cNvPr id="188" name="Google Shape;188;p21"/>
          <p:cNvSpPr txBox="1"/>
          <p:nvPr/>
        </p:nvSpPr>
        <p:spPr>
          <a:xfrm>
            <a:off x="762000" y="22225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367A"/>
              </a:buClr>
              <a:buSzPts val="3200"/>
              <a:buFont typeface="Tahoma"/>
              <a:buNone/>
            </a:pPr>
            <a:r>
              <a:rPr b="0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Mentalidade Enxuta – </a:t>
            </a:r>
            <a:r>
              <a:rPr b="1" i="0" lang="en-US" sz="3200" u="none">
                <a:solidFill>
                  <a:srgbClr val="13367A"/>
                </a:solidFill>
                <a:latin typeface="Tahoma"/>
                <a:ea typeface="Tahoma"/>
                <a:cs typeface="Tahoma"/>
                <a:sym typeface="Tahoma"/>
              </a:rPr>
              <a:t>Perfeição</a:t>
            </a:r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sign padrão">
  <a:themeElements>
    <a:clrScheme name="Design padrã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